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Poppins Bold" charset="1" panose="00000800000000000000"/>
      <p:regular r:id="rId13"/>
    </p:embeddedFont>
    <p:embeddedFont>
      <p:font typeface="Poppins" charset="1" panose="00000500000000000000"/>
      <p:regular r:id="rId14"/>
    </p:embeddedFont>
    <p:embeddedFont>
      <p:font typeface="Inter Bold" charset="1" panose="020B0802030000000004"/>
      <p:regular r:id="rId15"/>
    </p:embeddedFont>
    <p:embeddedFont>
      <p:font typeface="Inter" charset="1" panose="020B05020300000000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jpe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0.jpe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jpe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2.jpe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jpe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14.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838">
                <a:alpha val="100000"/>
              </a:srgbClr>
            </a:gs>
            <a:gs pos="100000">
              <a:srgbClr val="628C2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48650" y="-212725"/>
            <a:ext cx="14535810" cy="10663269"/>
            <a:chOff x="0" y="0"/>
            <a:chExt cx="3828361" cy="2808433"/>
          </a:xfrm>
        </p:grpSpPr>
        <p:sp>
          <p:nvSpPr>
            <p:cNvPr name="Freeform 3" id="3"/>
            <p:cNvSpPr/>
            <p:nvPr/>
          </p:nvSpPr>
          <p:spPr>
            <a:xfrm flipH="false" flipV="false" rot="0">
              <a:off x="0" y="0"/>
              <a:ext cx="3828361" cy="2808433"/>
            </a:xfrm>
            <a:custGeom>
              <a:avLst/>
              <a:gdLst/>
              <a:ahLst/>
              <a:cxnLst/>
              <a:rect r="r" b="b" t="t" l="l"/>
              <a:pathLst>
                <a:path h="2808433" w="3828361">
                  <a:moveTo>
                    <a:pt x="0" y="0"/>
                  </a:moveTo>
                  <a:lnTo>
                    <a:pt x="3828361" y="0"/>
                  </a:lnTo>
                  <a:lnTo>
                    <a:pt x="3828361" y="2808433"/>
                  </a:lnTo>
                  <a:lnTo>
                    <a:pt x="0" y="2808433"/>
                  </a:lnTo>
                  <a:close/>
                </a:path>
              </a:pathLst>
            </a:custGeom>
            <a:gradFill rotWithShape="true">
              <a:gsLst>
                <a:gs pos="0">
                  <a:srgbClr val="006838">
                    <a:alpha val="100000"/>
                  </a:srgbClr>
                </a:gs>
                <a:gs pos="50000">
                  <a:srgbClr val="006838">
                    <a:alpha val="64500"/>
                  </a:srgbClr>
                </a:gs>
                <a:gs pos="100000">
                  <a:srgbClr val="3F500A">
                    <a:alpha val="0"/>
                  </a:srgbClr>
                </a:gs>
              </a:gsLst>
              <a:lin ang="0"/>
            </a:gradFill>
          </p:spPr>
        </p:sp>
        <p:sp>
          <p:nvSpPr>
            <p:cNvPr name="TextBox 4" id="4"/>
            <p:cNvSpPr txBox="true"/>
            <p:nvPr/>
          </p:nvSpPr>
          <p:spPr>
            <a:xfrm>
              <a:off x="0" y="19050"/>
              <a:ext cx="3828361" cy="2789383"/>
            </a:xfrm>
            <a:prstGeom prst="rect">
              <a:avLst/>
            </a:prstGeom>
          </p:spPr>
          <p:txBody>
            <a:bodyPr anchor="ctr" rtlCol="false" tIns="50800" lIns="50800" bIns="50800" rIns="50800"/>
            <a:lstStyle/>
            <a:p>
              <a:pPr algn="ctr">
                <a:lnSpc>
                  <a:spcPts val="2750"/>
                </a:lnSpc>
              </a:pPr>
            </a:p>
          </p:txBody>
        </p:sp>
      </p:grpSp>
      <p:grpSp>
        <p:nvGrpSpPr>
          <p:cNvPr name="Group 5" id="5"/>
          <p:cNvGrpSpPr/>
          <p:nvPr/>
        </p:nvGrpSpPr>
        <p:grpSpPr>
          <a:xfrm rot="0">
            <a:off x="1613487" y="6110903"/>
            <a:ext cx="6103944" cy="741343"/>
            <a:chOff x="0" y="0"/>
            <a:chExt cx="1228532" cy="149209"/>
          </a:xfrm>
        </p:grpSpPr>
        <p:sp>
          <p:nvSpPr>
            <p:cNvPr name="Freeform 6" id="6"/>
            <p:cNvSpPr/>
            <p:nvPr/>
          </p:nvSpPr>
          <p:spPr>
            <a:xfrm flipH="false" flipV="false" rot="0">
              <a:off x="0" y="0"/>
              <a:ext cx="1228532" cy="149209"/>
            </a:xfrm>
            <a:custGeom>
              <a:avLst/>
              <a:gdLst/>
              <a:ahLst/>
              <a:cxnLst/>
              <a:rect r="r" b="b" t="t" l="l"/>
              <a:pathLst>
                <a:path h="149209" w="1228532">
                  <a:moveTo>
                    <a:pt x="0" y="0"/>
                  </a:moveTo>
                  <a:lnTo>
                    <a:pt x="1228532" y="0"/>
                  </a:lnTo>
                  <a:lnTo>
                    <a:pt x="1228532" y="149209"/>
                  </a:lnTo>
                  <a:lnTo>
                    <a:pt x="0" y="149209"/>
                  </a:lnTo>
                  <a:close/>
                </a:path>
              </a:pathLst>
            </a:custGeom>
            <a:gradFill rotWithShape="true">
              <a:gsLst>
                <a:gs pos="0">
                  <a:srgbClr val="89D957">
                    <a:alpha val="100000"/>
                  </a:srgbClr>
                </a:gs>
                <a:gs pos="100000">
                  <a:srgbClr val="C9E265">
                    <a:alpha val="100000"/>
                  </a:srgbClr>
                </a:gs>
              </a:gsLst>
              <a:lin ang="0"/>
            </a:gradFill>
          </p:spPr>
        </p:sp>
        <p:sp>
          <p:nvSpPr>
            <p:cNvPr name="TextBox 7" id="7"/>
            <p:cNvSpPr txBox="true"/>
            <p:nvPr/>
          </p:nvSpPr>
          <p:spPr>
            <a:xfrm>
              <a:off x="0" y="19050"/>
              <a:ext cx="1228532" cy="130159"/>
            </a:xfrm>
            <a:prstGeom prst="rect">
              <a:avLst/>
            </a:prstGeom>
          </p:spPr>
          <p:txBody>
            <a:bodyPr anchor="ctr" rtlCol="false" tIns="50800" lIns="50800" bIns="50800" rIns="50800"/>
            <a:lstStyle/>
            <a:p>
              <a:pPr algn="ctr">
                <a:lnSpc>
                  <a:spcPts val="2750"/>
                </a:lnSpc>
              </a:pPr>
            </a:p>
          </p:txBody>
        </p:sp>
      </p:grpSp>
      <p:sp>
        <p:nvSpPr>
          <p:cNvPr name="Freeform 8" id="8"/>
          <p:cNvSpPr/>
          <p:nvPr/>
        </p:nvSpPr>
        <p:spPr>
          <a:xfrm flipH="false" flipV="false" rot="0">
            <a:off x="1613487" y="885294"/>
            <a:ext cx="514422" cy="588436"/>
          </a:xfrm>
          <a:custGeom>
            <a:avLst/>
            <a:gdLst/>
            <a:ahLst/>
            <a:cxnLst/>
            <a:rect r="r" b="b" t="t" l="l"/>
            <a:pathLst>
              <a:path h="588436" w="514422">
                <a:moveTo>
                  <a:pt x="0" y="0"/>
                </a:moveTo>
                <a:lnTo>
                  <a:pt x="514422" y="0"/>
                </a:lnTo>
                <a:lnTo>
                  <a:pt x="514422" y="588437"/>
                </a:lnTo>
                <a:lnTo>
                  <a:pt x="0" y="588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00000">
            <a:off x="16166354" y="246202"/>
            <a:ext cx="779215" cy="2057400"/>
          </a:xfrm>
          <a:custGeom>
            <a:avLst/>
            <a:gdLst/>
            <a:ahLst/>
            <a:cxnLst/>
            <a:rect r="r" b="b" t="t" l="l"/>
            <a:pathLst>
              <a:path h="2057400" w="779215">
                <a:moveTo>
                  <a:pt x="0" y="0"/>
                </a:moveTo>
                <a:lnTo>
                  <a:pt x="779215" y="0"/>
                </a:lnTo>
                <a:lnTo>
                  <a:pt x="779215"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7521501" y="9107488"/>
            <a:ext cx="3584104" cy="2358992"/>
          </a:xfrm>
          <a:custGeom>
            <a:avLst/>
            <a:gdLst/>
            <a:ahLst/>
            <a:cxnLst/>
            <a:rect r="r" b="b" t="t" l="l"/>
            <a:pathLst>
              <a:path h="2358992" w="3584104">
                <a:moveTo>
                  <a:pt x="0" y="0"/>
                </a:moveTo>
                <a:lnTo>
                  <a:pt x="3584104" y="0"/>
                </a:lnTo>
                <a:lnTo>
                  <a:pt x="3584104" y="2358991"/>
                </a:lnTo>
                <a:lnTo>
                  <a:pt x="0" y="23589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613487" y="2876250"/>
            <a:ext cx="11111137" cy="2891753"/>
          </a:xfrm>
          <a:prstGeom prst="rect">
            <a:avLst/>
          </a:prstGeom>
        </p:spPr>
        <p:txBody>
          <a:bodyPr anchor="t" rtlCol="false" tIns="0" lIns="0" bIns="0" rIns="0">
            <a:spAutoFit/>
          </a:bodyPr>
          <a:lstStyle/>
          <a:p>
            <a:pPr algn="l">
              <a:lnSpc>
                <a:spcPts val="10920"/>
              </a:lnSpc>
            </a:pPr>
            <a:r>
              <a:rPr lang="en-US" sz="9927" b="true">
                <a:solidFill>
                  <a:srgbClr val="FFFFFF"/>
                </a:solidFill>
                <a:latin typeface="Poppins Bold"/>
                <a:ea typeface="Poppins Bold"/>
                <a:cs typeface="Poppins Bold"/>
                <a:sym typeface="Poppins Bold"/>
              </a:rPr>
              <a:t>Potensi Daerah Desa Lise</a:t>
            </a:r>
          </a:p>
        </p:txBody>
      </p:sp>
      <p:sp>
        <p:nvSpPr>
          <p:cNvPr name="TextBox 12" id="12"/>
          <p:cNvSpPr txBox="true"/>
          <p:nvPr/>
        </p:nvSpPr>
        <p:spPr>
          <a:xfrm rot="0">
            <a:off x="1613487" y="8472521"/>
            <a:ext cx="6732066" cy="635000"/>
          </a:xfrm>
          <a:prstGeom prst="rect">
            <a:avLst/>
          </a:prstGeom>
        </p:spPr>
        <p:txBody>
          <a:bodyPr anchor="t" rtlCol="false" tIns="0" lIns="0" bIns="0" rIns="0">
            <a:spAutoFit/>
          </a:bodyPr>
          <a:lstStyle/>
          <a:p>
            <a:pPr algn="l">
              <a:lnSpc>
                <a:spcPts val="4900"/>
              </a:lnSpc>
            </a:pPr>
            <a:r>
              <a:rPr lang="en-US" sz="3500">
                <a:solidFill>
                  <a:srgbClr val="FFFFFF"/>
                </a:solidFill>
                <a:latin typeface="Poppins"/>
                <a:ea typeface="Poppins"/>
                <a:cs typeface="Poppins"/>
                <a:sym typeface="Poppins"/>
              </a:rPr>
              <a:t>Mutia Ramadani (D0425333)</a:t>
            </a:r>
          </a:p>
        </p:txBody>
      </p:sp>
      <p:sp>
        <p:nvSpPr>
          <p:cNvPr name="TextBox 13" id="13"/>
          <p:cNvSpPr txBox="true"/>
          <p:nvPr/>
        </p:nvSpPr>
        <p:spPr>
          <a:xfrm rot="0">
            <a:off x="1865296" y="6233088"/>
            <a:ext cx="5600326" cy="439822"/>
          </a:xfrm>
          <a:prstGeom prst="rect">
            <a:avLst/>
          </a:prstGeom>
        </p:spPr>
        <p:txBody>
          <a:bodyPr anchor="t" rtlCol="false" tIns="0" lIns="0" bIns="0" rIns="0">
            <a:spAutoFit/>
          </a:bodyPr>
          <a:lstStyle/>
          <a:p>
            <a:pPr algn="ctr">
              <a:lnSpc>
                <a:spcPts val="3522"/>
              </a:lnSpc>
            </a:pPr>
            <a:r>
              <a:rPr lang="en-US" b="true" sz="2515">
                <a:solidFill>
                  <a:srgbClr val="333A08"/>
                </a:solidFill>
                <a:latin typeface="Inter Bold"/>
                <a:ea typeface="Inter Bold"/>
                <a:cs typeface="Inter Bold"/>
                <a:sym typeface="Inter Bold"/>
              </a:rPr>
              <a:t>PERTANIAN PADI (GABAH / BERAS)</a:t>
            </a:r>
          </a:p>
        </p:txBody>
      </p:sp>
      <p:sp>
        <p:nvSpPr>
          <p:cNvPr name="TextBox 14" id="14"/>
          <p:cNvSpPr txBox="true"/>
          <p:nvPr/>
        </p:nvSpPr>
        <p:spPr>
          <a:xfrm rot="0">
            <a:off x="2326894" y="981075"/>
            <a:ext cx="2133444" cy="349217"/>
          </a:xfrm>
          <a:prstGeom prst="rect">
            <a:avLst/>
          </a:prstGeom>
        </p:spPr>
        <p:txBody>
          <a:bodyPr anchor="t" rtlCol="false" tIns="0" lIns="0" bIns="0" rIns="0">
            <a:spAutoFit/>
          </a:bodyPr>
          <a:lstStyle/>
          <a:p>
            <a:pPr algn="l">
              <a:lnSpc>
                <a:spcPts val="2800"/>
              </a:lnSpc>
            </a:pPr>
            <a:r>
              <a:rPr lang="en-US" sz="2000">
                <a:solidFill>
                  <a:srgbClr val="FFFFFF"/>
                </a:solidFill>
                <a:latin typeface="Inter"/>
                <a:ea typeface="Inter"/>
                <a:cs typeface="Inter"/>
                <a:sym typeface="Inter"/>
              </a:rPr>
              <a:t>LICERIA &amp; CO.</a:t>
            </a:r>
          </a:p>
        </p:txBody>
      </p:sp>
      <p:sp>
        <p:nvSpPr>
          <p:cNvPr name="Freeform 15" id="15"/>
          <p:cNvSpPr/>
          <p:nvPr/>
        </p:nvSpPr>
        <p:spPr>
          <a:xfrm flipH="false" flipV="false" rot="-1092830">
            <a:off x="-1286763" y="7544028"/>
            <a:ext cx="3072070" cy="3072070"/>
          </a:xfrm>
          <a:custGeom>
            <a:avLst/>
            <a:gdLst/>
            <a:ahLst/>
            <a:cxnLst/>
            <a:rect r="r" b="b" t="t" l="l"/>
            <a:pathLst>
              <a:path h="3072070" w="3072070">
                <a:moveTo>
                  <a:pt x="0" y="0"/>
                </a:moveTo>
                <a:lnTo>
                  <a:pt x="3072071" y="0"/>
                </a:lnTo>
                <a:lnTo>
                  <a:pt x="3072071" y="3072070"/>
                </a:lnTo>
                <a:lnTo>
                  <a:pt x="0" y="30720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838">
                <a:alpha val="100000"/>
              </a:srgbClr>
            </a:gs>
            <a:gs pos="100000">
              <a:srgbClr val="628C2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70481" y="440264"/>
            <a:ext cx="514422" cy="588436"/>
          </a:xfrm>
          <a:custGeom>
            <a:avLst/>
            <a:gdLst/>
            <a:ahLst/>
            <a:cxnLst/>
            <a:rect r="r" b="b" t="t" l="l"/>
            <a:pathLst>
              <a:path h="588436" w="514422">
                <a:moveTo>
                  <a:pt x="0" y="0"/>
                </a:moveTo>
                <a:lnTo>
                  <a:pt x="514423" y="0"/>
                </a:lnTo>
                <a:lnTo>
                  <a:pt x="514423" y="588436"/>
                </a:lnTo>
                <a:lnTo>
                  <a:pt x="0" y="5884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613464">
            <a:off x="16153011" y="7241539"/>
            <a:ext cx="3417297" cy="3417297"/>
          </a:xfrm>
          <a:custGeom>
            <a:avLst/>
            <a:gdLst/>
            <a:ahLst/>
            <a:cxnLst/>
            <a:rect r="r" b="b" t="t" l="l"/>
            <a:pathLst>
              <a:path h="3417297" w="3417297">
                <a:moveTo>
                  <a:pt x="3417297" y="0"/>
                </a:moveTo>
                <a:lnTo>
                  <a:pt x="0" y="0"/>
                </a:lnTo>
                <a:lnTo>
                  <a:pt x="0" y="3417297"/>
                </a:lnTo>
                <a:lnTo>
                  <a:pt x="3417297" y="3417297"/>
                </a:lnTo>
                <a:lnTo>
                  <a:pt x="341729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735627"/>
            <a:ext cx="10058843" cy="13492935"/>
            <a:chOff x="0" y="0"/>
            <a:chExt cx="454450" cy="609600"/>
          </a:xfrm>
        </p:grpSpPr>
        <p:sp>
          <p:nvSpPr>
            <p:cNvPr name="Freeform 5" id="5"/>
            <p:cNvSpPr/>
            <p:nvPr/>
          </p:nvSpPr>
          <p:spPr>
            <a:xfrm flipH="false" flipV="false" rot="0">
              <a:off x="0" y="0"/>
              <a:ext cx="454450" cy="609600"/>
            </a:xfrm>
            <a:custGeom>
              <a:avLst/>
              <a:gdLst/>
              <a:ahLst/>
              <a:cxnLst/>
              <a:rect r="r" b="b" t="t" l="l"/>
              <a:pathLst>
                <a:path h="609600" w="454450">
                  <a:moveTo>
                    <a:pt x="203200" y="0"/>
                  </a:moveTo>
                  <a:lnTo>
                    <a:pt x="454450" y="0"/>
                  </a:lnTo>
                  <a:lnTo>
                    <a:pt x="251250" y="609600"/>
                  </a:lnTo>
                  <a:lnTo>
                    <a:pt x="0" y="609600"/>
                  </a:lnTo>
                  <a:lnTo>
                    <a:pt x="203200" y="0"/>
                  </a:lnTo>
                  <a:close/>
                </a:path>
              </a:pathLst>
            </a:custGeom>
            <a:gradFill rotWithShape="true">
              <a:gsLst>
                <a:gs pos="0">
                  <a:srgbClr val="FFCC00">
                    <a:alpha val="100000"/>
                  </a:srgbClr>
                </a:gs>
                <a:gs pos="100000">
                  <a:srgbClr val="1E8700">
                    <a:alpha val="0"/>
                  </a:srgbClr>
                </a:gs>
              </a:gsLst>
              <a:lin ang="5400000"/>
            </a:gradFill>
          </p:spPr>
        </p:sp>
        <p:sp>
          <p:nvSpPr>
            <p:cNvPr name="TextBox 6" id="6"/>
            <p:cNvSpPr txBox="true"/>
            <p:nvPr/>
          </p:nvSpPr>
          <p:spPr>
            <a:xfrm>
              <a:off x="101600" y="19050"/>
              <a:ext cx="251250" cy="590550"/>
            </a:xfrm>
            <a:prstGeom prst="rect">
              <a:avLst/>
            </a:prstGeom>
          </p:spPr>
          <p:txBody>
            <a:bodyPr anchor="ctr" rtlCol="false" tIns="50800" lIns="50800" bIns="50800" rIns="50800"/>
            <a:lstStyle/>
            <a:p>
              <a:pPr algn="ctr">
                <a:lnSpc>
                  <a:spcPts val="2750"/>
                </a:lnSpc>
              </a:pPr>
            </a:p>
          </p:txBody>
        </p:sp>
      </p:grpSp>
      <p:sp>
        <p:nvSpPr>
          <p:cNvPr name="TextBox 7" id="7"/>
          <p:cNvSpPr txBox="true"/>
          <p:nvPr/>
        </p:nvSpPr>
        <p:spPr>
          <a:xfrm rot="0">
            <a:off x="1283888" y="536044"/>
            <a:ext cx="2133444" cy="349250"/>
          </a:xfrm>
          <a:prstGeom prst="rect">
            <a:avLst/>
          </a:prstGeom>
        </p:spPr>
        <p:txBody>
          <a:bodyPr anchor="t" rtlCol="false" tIns="0" lIns="0" bIns="0" rIns="0">
            <a:spAutoFit/>
          </a:bodyPr>
          <a:lstStyle/>
          <a:p>
            <a:pPr algn="l">
              <a:lnSpc>
                <a:spcPts val="2800"/>
              </a:lnSpc>
            </a:pPr>
            <a:r>
              <a:rPr lang="en-US" sz="2000">
                <a:solidFill>
                  <a:srgbClr val="FFFFFF"/>
                </a:solidFill>
                <a:latin typeface="Inter"/>
                <a:ea typeface="Inter"/>
                <a:cs typeface="Inter"/>
                <a:sym typeface="Inter"/>
              </a:rPr>
              <a:t>Liceria &amp; Co.</a:t>
            </a:r>
          </a:p>
        </p:txBody>
      </p:sp>
      <p:grpSp>
        <p:nvGrpSpPr>
          <p:cNvPr name="Group 8" id="8"/>
          <p:cNvGrpSpPr/>
          <p:nvPr/>
        </p:nvGrpSpPr>
        <p:grpSpPr>
          <a:xfrm rot="0">
            <a:off x="1711720" y="-5052601"/>
            <a:ext cx="6179064" cy="9268596"/>
            <a:chOff x="0" y="0"/>
            <a:chExt cx="406400" cy="609600"/>
          </a:xfrm>
        </p:grpSpPr>
        <p:sp>
          <p:nvSpPr>
            <p:cNvPr name="Freeform 9" id="9"/>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CC00">
                    <a:alpha val="100000"/>
                  </a:srgbClr>
                </a:gs>
                <a:gs pos="100000">
                  <a:srgbClr val="1E8700">
                    <a:alpha val="0"/>
                  </a:srgbClr>
                </a:gs>
              </a:gsLst>
              <a:lin ang="5400000"/>
            </a:gradFill>
          </p:spPr>
        </p:sp>
        <p:sp>
          <p:nvSpPr>
            <p:cNvPr name="TextBox 10" id="10"/>
            <p:cNvSpPr txBox="true"/>
            <p:nvPr/>
          </p:nvSpPr>
          <p:spPr>
            <a:xfrm>
              <a:off x="101600" y="19050"/>
              <a:ext cx="203200" cy="590550"/>
            </a:xfrm>
            <a:prstGeom prst="rect">
              <a:avLst/>
            </a:prstGeom>
          </p:spPr>
          <p:txBody>
            <a:bodyPr anchor="ctr" rtlCol="false" tIns="50800" lIns="50800" bIns="50800" rIns="50800"/>
            <a:lstStyle/>
            <a:p>
              <a:pPr algn="ctr">
                <a:lnSpc>
                  <a:spcPts val="2750"/>
                </a:lnSpc>
              </a:pPr>
            </a:p>
          </p:txBody>
        </p:sp>
      </p:grpSp>
      <p:grpSp>
        <p:nvGrpSpPr>
          <p:cNvPr name="Group 11" id="11"/>
          <p:cNvGrpSpPr/>
          <p:nvPr/>
        </p:nvGrpSpPr>
        <p:grpSpPr>
          <a:xfrm rot="0">
            <a:off x="1393454" y="1817646"/>
            <a:ext cx="7286635" cy="728663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4931" t="0" r="-24931" b="0"/>
              </a:stretch>
            </a:blipFill>
            <a:ln w="114300" cap="sq">
              <a:gradFill>
                <a:gsLst>
                  <a:gs pos="0">
                    <a:srgbClr val="FFCC00">
                      <a:alpha val="100000"/>
                    </a:srgbClr>
                  </a:gs>
                  <a:gs pos="100000">
                    <a:srgbClr val="1E8700">
                      <a:alpha val="0"/>
                    </a:srgbClr>
                  </a:gs>
                </a:gsLst>
                <a:lin ang="5400000"/>
              </a:gradFill>
              <a:prstDash val="solid"/>
              <a:miter/>
            </a:ln>
          </p:spPr>
        </p:sp>
      </p:grpSp>
      <p:sp>
        <p:nvSpPr>
          <p:cNvPr name="Freeform 13" id="13"/>
          <p:cNvSpPr/>
          <p:nvPr/>
        </p:nvSpPr>
        <p:spPr>
          <a:xfrm flipH="false" flipV="false" rot="-5400000">
            <a:off x="16322105" y="-55423"/>
            <a:ext cx="779215" cy="2057400"/>
          </a:xfrm>
          <a:custGeom>
            <a:avLst/>
            <a:gdLst/>
            <a:ahLst/>
            <a:cxnLst/>
            <a:rect r="r" b="b" t="t" l="l"/>
            <a:pathLst>
              <a:path h="2057400" w="779215">
                <a:moveTo>
                  <a:pt x="0" y="0"/>
                </a:moveTo>
                <a:lnTo>
                  <a:pt x="779215" y="0"/>
                </a:lnTo>
                <a:lnTo>
                  <a:pt x="779215"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763352" y="8950188"/>
            <a:ext cx="3584104" cy="2358992"/>
          </a:xfrm>
          <a:custGeom>
            <a:avLst/>
            <a:gdLst/>
            <a:ahLst/>
            <a:cxnLst/>
            <a:rect r="r" b="b" t="t" l="l"/>
            <a:pathLst>
              <a:path h="2358992" w="3584104">
                <a:moveTo>
                  <a:pt x="0" y="0"/>
                </a:moveTo>
                <a:lnTo>
                  <a:pt x="3584104" y="0"/>
                </a:lnTo>
                <a:lnTo>
                  <a:pt x="3584104" y="2358992"/>
                </a:lnTo>
                <a:lnTo>
                  <a:pt x="0" y="23589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9574566" y="2293809"/>
            <a:ext cx="6994271" cy="987425"/>
          </a:xfrm>
          <a:prstGeom prst="rect">
            <a:avLst/>
          </a:prstGeom>
        </p:spPr>
        <p:txBody>
          <a:bodyPr anchor="t" rtlCol="false" tIns="0" lIns="0" bIns="0" rIns="0">
            <a:spAutoFit/>
          </a:bodyPr>
          <a:lstStyle/>
          <a:p>
            <a:pPr algn="l">
              <a:lnSpc>
                <a:spcPts val="7150"/>
              </a:lnSpc>
            </a:pPr>
            <a:r>
              <a:rPr lang="en-US" sz="6500" b="true">
                <a:solidFill>
                  <a:srgbClr val="FFFFFF"/>
                </a:solidFill>
                <a:latin typeface="Poppins Bold"/>
                <a:ea typeface="Poppins Bold"/>
                <a:cs typeface="Poppins Bold"/>
                <a:sym typeface="Poppins Bold"/>
              </a:rPr>
              <a:t>Latar Belakang </a:t>
            </a:r>
          </a:p>
        </p:txBody>
      </p:sp>
      <p:sp>
        <p:nvSpPr>
          <p:cNvPr name="TextBox 16" id="16"/>
          <p:cNvSpPr txBox="true"/>
          <p:nvPr/>
        </p:nvSpPr>
        <p:spPr>
          <a:xfrm rot="0">
            <a:off x="9769753" y="3805206"/>
            <a:ext cx="6799085" cy="5260975"/>
          </a:xfrm>
          <a:prstGeom prst="rect">
            <a:avLst/>
          </a:prstGeom>
        </p:spPr>
        <p:txBody>
          <a:bodyPr anchor="t" rtlCol="false" tIns="0" lIns="0" bIns="0" rIns="0">
            <a:spAutoFit/>
          </a:bodyPr>
          <a:lstStyle/>
          <a:p>
            <a:pPr algn="just">
              <a:lnSpc>
                <a:spcPts val="3499"/>
              </a:lnSpc>
            </a:pPr>
            <a:r>
              <a:rPr lang="en-US" sz="2499">
                <a:solidFill>
                  <a:srgbClr val="FFFFFF"/>
                </a:solidFill>
                <a:latin typeface="Poppins"/>
                <a:ea typeface="Poppins"/>
                <a:cs typeface="Poppins"/>
                <a:sym typeface="Poppins"/>
              </a:rPr>
              <a:t> Desa Lise di Kabupaten Sidrap dikenal sebagai wilayah pertanian dengan komoditas utama berupa padi.  </a:t>
            </a:r>
          </a:p>
          <a:p>
            <a:pPr algn="just">
              <a:lnSpc>
                <a:spcPts val="3499"/>
              </a:lnSpc>
            </a:pPr>
          </a:p>
          <a:p>
            <a:pPr algn="just">
              <a:lnSpc>
                <a:spcPts val="3499"/>
              </a:lnSpc>
            </a:pPr>
            <a:r>
              <a:rPr lang="en-US" sz="2499">
                <a:solidFill>
                  <a:srgbClr val="FFFFFF"/>
                </a:solidFill>
                <a:latin typeface="Poppins"/>
                <a:ea typeface="Poppins"/>
                <a:cs typeface="Poppins"/>
                <a:sym typeface="Poppins"/>
              </a:rPr>
              <a:t> Ma</a:t>
            </a:r>
            <a:r>
              <a:rPr lang="en-US" sz="2499">
                <a:solidFill>
                  <a:srgbClr val="FFFFFF"/>
                </a:solidFill>
                <a:latin typeface="Poppins"/>
                <a:ea typeface="Poppins"/>
                <a:cs typeface="Poppins"/>
                <a:sym typeface="Poppins"/>
              </a:rPr>
              <a:t>yoritas masyarakat bekerja sebagai petani, sehingga pengembangan sektor ini sangat berpotensi meningkatkan ekonomi desa.  </a:t>
            </a:r>
          </a:p>
          <a:p>
            <a:pPr algn="just">
              <a:lnSpc>
                <a:spcPts val="3499"/>
              </a:lnSpc>
            </a:pPr>
          </a:p>
          <a:p>
            <a:pPr algn="just">
              <a:lnSpc>
                <a:spcPts val="3499"/>
              </a:lnSpc>
            </a:pPr>
            <a:r>
              <a:rPr lang="en-US" sz="2499">
                <a:solidFill>
                  <a:srgbClr val="FFFFFF"/>
                </a:solidFill>
                <a:latin typeface="Poppins"/>
                <a:ea typeface="Poppins"/>
                <a:cs typeface="Poppins"/>
                <a:sym typeface="Poppins"/>
              </a:rPr>
              <a:t> N</a:t>
            </a:r>
            <a:r>
              <a:rPr lang="en-US" sz="2499">
                <a:solidFill>
                  <a:srgbClr val="FFFFFF"/>
                </a:solidFill>
                <a:latin typeface="Poppins"/>
                <a:ea typeface="Poppins"/>
                <a:cs typeface="Poppins"/>
                <a:sym typeface="Poppins"/>
              </a:rPr>
              <a:t>amun, hingga saat ini belum banyak inovasi yang dilakukan untuk memberikan nilai tambah pada hasil panen.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838">
                <a:alpha val="100000"/>
              </a:srgbClr>
            </a:gs>
            <a:gs pos="100000">
              <a:srgbClr val="628C2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70481" y="440264"/>
            <a:ext cx="514422" cy="588436"/>
          </a:xfrm>
          <a:custGeom>
            <a:avLst/>
            <a:gdLst/>
            <a:ahLst/>
            <a:cxnLst/>
            <a:rect r="r" b="b" t="t" l="l"/>
            <a:pathLst>
              <a:path h="588436" w="514422">
                <a:moveTo>
                  <a:pt x="0" y="0"/>
                </a:moveTo>
                <a:lnTo>
                  <a:pt x="514423" y="0"/>
                </a:lnTo>
                <a:lnTo>
                  <a:pt x="514423" y="588436"/>
                </a:lnTo>
                <a:lnTo>
                  <a:pt x="0" y="5884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92830">
            <a:off x="-1286763" y="7544028"/>
            <a:ext cx="3072070" cy="3072070"/>
          </a:xfrm>
          <a:custGeom>
            <a:avLst/>
            <a:gdLst/>
            <a:ahLst/>
            <a:cxnLst/>
            <a:rect r="r" b="b" t="t" l="l"/>
            <a:pathLst>
              <a:path h="3072070" w="3072070">
                <a:moveTo>
                  <a:pt x="0" y="0"/>
                </a:moveTo>
                <a:lnTo>
                  <a:pt x="3072071" y="0"/>
                </a:lnTo>
                <a:lnTo>
                  <a:pt x="3072071" y="3072070"/>
                </a:lnTo>
                <a:lnTo>
                  <a:pt x="0" y="30720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316581">
            <a:off x="7747773" y="-615273"/>
            <a:ext cx="7678364" cy="11517546"/>
            <a:chOff x="0" y="0"/>
            <a:chExt cx="406400" cy="609600"/>
          </a:xfrm>
        </p:grpSpPr>
        <p:sp>
          <p:nvSpPr>
            <p:cNvPr name="Freeform 5" id="5"/>
            <p:cNvSpPr/>
            <p:nvPr/>
          </p:nvSpPr>
          <p:spPr>
            <a:xfrm flipH="false" flipV="false" rot="0">
              <a:off x="13233" y="0"/>
              <a:ext cx="379935" cy="609600"/>
            </a:xfrm>
            <a:custGeom>
              <a:avLst/>
              <a:gdLst/>
              <a:ahLst/>
              <a:cxnLst/>
              <a:rect r="r" b="b" t="t" l="l"/>
              <a:pathLst>
                <a:path h="609600" w="379935">
                  <a:moveTo>
                    <a:pt x="237356" y="0"/>
                  </a:moveTo>
                  <a:lnTo>
                    <a:pt x="345778" y="0"/>
                  </a:lnTo>
                  <a:cubicBezTo>
                    <a:pt x="356757" y="0"/>
                    <a:pt x="367067" y="5278"/>
                    <a:pt x="373487" y="14185"/>
                  </a:cubicBezTo>
                  <a:cubicBezTo>
                    <a:pt x="379906" y="23092"/>
                    <a:pt x="381653" y="34541"/>
                    <a:pt x="378181" y="44957"/>
                  </a:cubicBezTo>
                  <a:lnTo>
                    <a:pt x="204953" y="564643"/>
                  </a:lnTo>
                  <a:cubicBezTo>
                    <a:pt x="196003" y="591491"/>
                    <a:pt x="170878" y="609600"/>
                    <a:pt x="142578" y="609600"/>
                  </a:cubicBezTo>
                  <a:lnTo>
                    <a:pt x="34156" y="609600"/>
                  </a:lnTo>
                  <a:cubicBezTo>
                    <a:pt x="23177" y="609600"/>
                    <a:pt x="12867" y="604322"/>
                    <a:pt x="6447" y="595415"/>
                  </a:cubicBezTo>
                  <a:cubicBezTo>
                    <a:pt x="27" y="586508"/>
                    <a:pt x="-1719" y="575059"/>
                    <a:pt x="1753" y="564643"/>
                  </a:cubicBezTo>
                  <a:lnTo>
                    <a:pt x="174981" y="44957"/>
                  </a:lnTo>
                  <a:cubicBezTo>
                    <a:pt x="183931" y="18109"/>
                    <a:pt x="209056" y="0"/>
                    <a:pt x="237356" y="0"/>
                  </a:cubicBezTo>
                  <a:close/>
                </a:path>
              </a:pathLst>
            </a:custGeom>
            <a:gradFill rotWithShape="true">
              <a:gsLst>
                <a:gs pos="0">
                  <a:srgbClr val="FFCC00">
                    <a:alpha val="100000"/>
                  </a:srgbClr>
                </a:gs>
                <a:gs pos="100000">
                  <a:srgbClr val="1E8700">
                    <a:alpha val="0"/>
                  </a:srgbClr>
                </a:gs>
              </a:gsLst>
              <a:lin ang="5400000"/>
            </a:gradFill>
          </p:spPr>
        </p:sp>
        <p:sp>
          <p:nvSpPr>
            <p:cNvPr name="TextBox 6" id="6"/>
            <p:cNvSpPr txBox="true"/>
            <p:nvPr/>
          </p:nvSpPr>
          <p:spPr>
            <a:xfrm>
              <a:off x="101600" y="19050"/>
              <a:ext cx="203200" cy="590550"/>
            </a:xfrm>
            <a:prstGeom prst="rect">
              <a:avLst/>
            </a:prstGeom>
          </p:spPr>
          <p:txBody>
            <a:bodyPr anchor="ctr" rtlCol="false" tIns="50800" lIns="50800" bIns="50800" rIns="50800"/>
            <a:lstStyle/>
            <a:p>
              <a:pPr algn="ctr">
                <a:lnSpc>
                  <a:spcPts val="2750"/>
                </a:lnSpc>
              </a:pPr>
            </a:p>
          </p:txBody>
        </p:sp>
      </p:grpSp>
      <p:grpSp>
        <p:nvGrpSpPr>
          <p:cNvPr name="Group 7" id="7"/>
          <p:cNvGrpSpPr/>
          <p:nvPr/>
        </p:nvGrpSpPr>
        <p:grpSpPr>
          <a:xfrm rot="0">
            <a:off x="9144000" y="-376666"/>
            <a:ext cx="9338024" cy="10941809"/>
            <a:chOff x="0" y="0"/>
            <a:chExt cx="8778976" cy="10286746"/>
          </a:xfrm>
        </p:grpSpPr>
        <p:sp>
          <p:nvSpPr>
            <p:cNvPr name="Freeform 8" id="8"/>
            <p:cNvSpPr/>
            <p:nvPr/>
          </p:nvSpPr>
          <p:spPr>
            <a:xfrm flipH="false" flipV="false" rot="0">
              <a:off x="-28" y="-127"/>
              <a:ext cx="8779004" cy="10286873"/>
            </a:xfrm>
            <a:custGeom>
              <a:avLst/>
              <a:gdLst/>
              <a:ahLst/>
              <a:cxnLst/>
              <a:rect r="r" b="b" t="t" l="l"/>
              <a:pathLst>
                <a:path h="10286873" w="8779004">
                  <a:moveTo>
                    <a:pt x="8779005" y="10251440"/>
                  </a:moveTo>
                  <a:cubicBezTo>
                    <a:pt x="8779005" y="10284587"/>
                    <a:pt x="8768118" y="10286873"/>
                    <a:pt x="8739737" y="10286873"/>
                  </a:cubicBezTo>
                  <a:cubicBezTo>
                    <a:pt x="5826890" y="10286238"/>
                    <a:pt x="2914172" y="10286238"/>
                    <a:pt x="1324" y="10286238"/>
                  </a:cubicBezTo>
                  <a:cubicBezTo>
                    <a:pt x="-2766" y="10272395"/>
                    <a:pt x="3657" y="10259822"/>
                    <a:pt x="6637" y="10246995"/>
                  </a:cubicBezTo>
                  <a:cubicBezTo>
                    <a:pt x="134675" y="9685401"/>
                    <a:pt x="262841" y="9123934"/>
                    <a:pt x="391267" y="8562467"/>
                  </a:cubicBezTo>
                  <a:cubicBezTo>
                    <a:pt x="574381" y="7761986"/>
                    <a:pt x="757884" y="6961632"/>
                    <a:pt x="940869" y="6161151"/>
                  </a:cubicBezTo>
                  <a:cubicBezTo>
                    <a:pt x="1166878" y="5172583"/>
                    <a:pt x="1392369" y="4184015"/>
                    <a:pt x="1618248" y="3195574"/>
                  </a:cubicBezTo>
                  <a:cubicBezTo>
                    <a:pt x="1847756" y="2191385"/>
                    <a:pt x="2077394" y="1187323"/>
                    <a:pt x="2307550" y="183261"/>
                  </a:cubicBezTo>
                  <a:cubicBezTo>
                    <a:pt x="2321546" y="122174"/>
                    <a:pt x="2330488" y="59690"/>
                    <a:pt x="2353166" y="635"/>
                  </a:cubicBezTo>
                  <a:cubicBezTo>
                    <a:pt x="4482110" y="635"/>
                    <a:pt x="6611054" y="635"/>
                    <a:pt x="8739997" y="0"/>
                  </a:cubicBezTo>
                  <a:cubicBezTo>
                    <a:pt x="8768897" y="0"/>
                    <a:pt x="8778745" y="3429"/>
                    <a:pt x="8778745" y="35814"/>
                  </a:cubicBezTo>
                  <a:cubicBezTo>
                    <a:pt x="8777967" y="3441065"/>
                    <a:pt x="8777967" y="6846316"/>
                    <a:pt x="8779005" y="10251440"/>
                  </a:cubicBezTo>
                  <a:close/>
                </a:path>
              </a:pathLst>
            </a:custGeom>
            <a:blipFill>
              <a:blip r:embed="rId6"/>
              <a:stretch>
                <a:fillRect l="-54282" t="0" r="-54282" b="0"/>
              </a:stretch>
            </a:blipFill>
            <a:ln w="95250" cap="sq">
              <a:gradFill>
                <a:gsLst>
                  <a:gs pos="0">
                    <a:srgbClr val="FFCC00">
                      <a:alpha val="100000"/>
                    </a:srgbClr>
                  </a:gs>
                  <a:gs pos="100000">
                    <a:srgbClr val="1E8700">
                      <a:alpha val="0"/>
                    </a:srgbClr>
                  </a:gs>
                </a:gsLst>
                <a:lin ang="5400000"/>
              </a:gradFill>
              <a:prstDash val="solid"/>
              <a:miter/>
            </a:ln>
          </p:spPr>
        </p:sp>
      </p:grpSp>
      <p:sp>
        <p:nvSpPr>
          <p:cNvPr name="TextBox 9" id="9"/>
          <p:cNvSpPr txBox="true"/>
          <p:nvPr/>
        </p:nvSpPr>
        <p:spPr>
          <a:xfrm rot="0">
            <a:off x="1704202" y="1654520"/>
            <a:ext cx="7439798" cy="1892300"/>
          </a:xfrm>
          <a:prstGeom prst="rect">
            <a:avLst/>
          </a:prstGeom>
        </p:spPr>
        <p:txBody>
          <a:bodyPr anchor="t" rtlCol="false" tIns="0" lIns="0" bIns="0" rIns="0">
            <a:spAutoFit/>
          </a:bodyPr>
          <a:lstStyle/>
          <a:p>
            <a:pPr algn="l">
              <a:lnSpc>
                <a:spcPts val="7150"/>
              </a:lnSpc>
            </a:pPr>
            <a:r>
              <a:rPr lang="en-US" sz="6500" b="true">
                <a:solidFill>
                  <a:srgbClr val="FFFFFF"/>
                </a:solidFill>
                <a:latin typeface="Poppins Bold"/>
                <a:ea typeface="Poppins Bold"/>
                <a:cs typeface="Poppins Bold"/>
                <a:sym typeface="Poppins Bold"/>
              </a:rPr>
              <a:t>Potensi Daerah Desa Lise </a:t>
            </a:r>
          </a:p>
        </p:txBody>
      </p:sp>
      <p:grpSp>
        <p:nvGrpSpPr>
          <p:cNvPr name="Group 10" id="10"/>
          <p:cNvGrpSpPr/>
          <p:nvPr/>
        </p:nvGrpSpPr>
        <p:grpSpPr>
          <a:xfrm rot="-384724">
            <a:off x="8084732" y="-1928394"/>
            <a:ext cx="3958024" cy="5937036"/>
            <a:chOff x="0" y="0"/>
            <a:chExt cx="406400" cy="609600"/>
          </a:xfrm>
        </p:grpSpPr>
        <p:sp>
          <p:nvSpPr>
            <p:cNvPr name="Freeform 11" id="11"/>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CC00">
                    <a:alpha val="100000"/>
                  </a:srgbClr>
                </a:gs>
                <a:gs pos="100000">
                  <a:srgbClr val="1E8700">
                    <a:alpha val="0"/>
                  </a:srgbClr>
                </a:gs>
              </a:gsLst>
              <a:lin ang="5400000"/>
            </a:gradFill>
          </p:spPr>
        </p:sp>
        <p:sp>
          <p:nvSpPr>
            <p:cNvPr name="TextBox 12" id="12"/>
            <p:cNvSpPr txBox="true"/>
            <p:nvPr/>
          </p:nvSpPr>
          <p:spPr>
            <a:xfrm>
              <a:off x="101600" y="19050"/>
              <a:ext cx="203200" cy="590550"/>
            </a:xfrm>
            <a:prstGeom prst="rect">
              <a:avLst/>
            </a:prstGeom>
          </p:spPr>
          <p:txBody>
            <a:bodyPr anchor="ctr" rtlCol="false" tIns="50800" lIns="50800" bIns="50800" rIns="50800"/>
            <a:lstStyle/>
            <a:p>
              <a:pPr algn="ctr">
                <a:lnSpc>
                  <a:spcPts val="2750"/>
                </a:lnSpc>
              </a:pPr>
            </a:p>
          </p:txBody>
        </p:sp>
      </p:grpSp>
      <p:sp>
        <p:nvSpPr>
          <p:cNvPr name="Freeform 13" id="13"/>
          <p:cNvSpPr/>
          <p:nvPr/>
        </p:nvSpPr>
        <p:spPr>
          <a:xfrm flipH="false" flipV="false" rot="-5400000">
            <a:off x="8586892" y="-55423"/>
            <a:ext cx="779215" cy="2057400"/>
          </a:xfrm>
          <a:custGeom>
            <a:avLst/>
            <a:gdLst/>
            <a:ahLst/>
            <a:cxnLst/>
            <a:rect r="r" b="b" t="t" l="l"/>
            <a:pathLst>
              <a:path h="2057400" w="779215">
                <a:moveTo>
                  <a:pt x="0" y="0"/>
                </a:moveTo>
                <a:lnTo>
                  <a:pt x="779215" y="0"/>
                </a:lnTo>
                <a:lnTo>
                  <a:pt x="779215"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7234466" y="9258300"/>
            <a:ext cx="3584104" cy="2358992"/>
          </a:xfrm>
          <a:custGeom>
            <a:avLst/>
            <a:gdLst/>
            <a:ahLst/>
            <a:cxnLst/>
            <a:rect r="r" b="b" t="t" l="l"/>
            <a:pathLst>
              <a:path h="2358992" w="3584104">
                <a:moveTo>
                  <a:pt x="0" y="0"/>
                </a:moveTo>
                <a:lnTo>
                  <a:pt x="3584103" y="0"/>
                </a:lnTo>
                <a:lnTo>
                  <a:pt x="3584103" y="2358992"/>
                </a:lnTo>
                <a:lnTo>
                  <a:pt x="0" y="23589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1762514" y="3997325"/>
            <a:ext cx="6185285" cy="5241925"/>
          </a:xfrm>
          <a:prstGeom prst="rect">
            <a:avLst/>
          </a:prstGeom>
        </p:spPr>
        <p:txBody>
          <a:bodyPr anchor="t" rtlCol="false" tIns="0" lIns="0" bIns="0" rIns="0">
            <a:spAutoFit/>
          </a:bodyPr>
          <a:lstStyle/>
          <a:p>
            <a:pPr algn="just">
              <a:lnSpc>
                <a:spcPts val="3499"/>
              </a:lnSpc>
            </a:pPr>
            <a:r>
              <a:rPr lang="en-US" sz="2499">
                <a:solidFill>
                  <a:srgbClr val="FFFFFF"/>
                </a:solidFill>
                <a:latin typeface="Inter"/>
                <a:ea typeface="Inter"/>
                <a:cs typeface="Inter"/>
                <a:sym typeface="Inter"/>
              </a:rPr>
              <a:t>  Desa Lise memiliki potensi pertanian padi yang sangat besar. Lahan sawahnya luas, tanahnya subur, dan sumber air masih cukup terjaga sehingga mendukung proses tanam hingga panen. Suasananya tenang dan masih dikelilingi alam yang alami, membuat kegiatan pertanian dapat berlangsung dengan baik. Potensi ini menjadikan Desa Lise cocok untuk pengembangan hasil padi berkualitas, peningkatan produksi, serta perluasan pemasaran beras lokal.</a:t>
            </a:r>
          </a:p>
        </p:txBody>
      </p:sp>
      <p:sp>
        <p:nvSpPr>
          <p:cNvPr name="TextBox 16" id="16"/>
          <p:cNvSpPr txBox="true"/>
          <p:nvPr/>
        </p:nvSpPr>
        <p:spPr>
          <a:xfrm rot="0">
            <a:off x="1283888" y="536044"/>
            <a:ext cx="2133444" cy="349250"/>
          </a:xfrm>
          <a:prstGeom prst="rect">
            <a:avLst/>
          </a:prstGeom>
        </p:spPr>
        <p:txBody>
          <a:bodyPr anchor="t" rtlCol="false" tIns="0" lIns="0" bIns="0" rIns="0">
            <a:spAutoFit/>
          </a:bodyPr>
          <a:lstStyle/>
          <a:p>
            <a:pPr algn="l">
              <a:lnSpc>
                <a:spcPts val="2800"/>
              </a:lnSpc>
            </a:pPr>
            <a:r>
              <a:rPr lang="en-US" sz="2000">
                <a:solidFill>
                  <a:srgbClr val="FFFFFF"/>
                </a:solidFill>
                <a:latin typeface="Inter"/>
                <a:ea typeface="Inter"/>
                <a:cs typeface="Inter"/>
                <a:sym typeface="Inter"/>
              </a:rPr>
              <a:t>Liceria &amp; Co.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838">
                <a:alpha val="100000"/>
              </a:srgbClr>
            </a:gs>
            <a:gs pos="100000">
              <a:srgbClr val="628C2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70481" y="440264"/>
            <a:ext cx="514422" cy="588436"/>
          </a:xfrm>
          <a:custGeom>
            <a:avLst/>
            <a:gdLst/>
            <a:ahLst/>
            <a:cxnLst/>
            <a:rect r="r" b="b" t="t" l="l"/>
            <a:pathLst>
              <a:path h="588436" w="514422">
                <a:moveTo>
                  <a:pt x="0" y="0"/>
                </a:moveTo>
                <a:lnTo>
                  <a:pt x="514423" y="0"/>
                </a:lnTo>
                <a:lnTo>
                  <a:pt x="514423" y="588436"/>
                </a:lnTo>
                <a:lnTo>
                  <a:pt x="0" y="5884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92830">
            <a:off x="-1286763" y="7544028"/>
            <a:ext cx="3072070" cy="3072070"/>
          </a:xfrm>
          <a:custGeom>
            <a:avLst/>
            <a:gdLst/>
            <a:ahLst/>
            <a:cxnLst/>
            <a:rect r="r" b="b" t="t" l="l"/>
            <a:pathLst>
              <a:path h="3072070" w="3072070">
                <a:moveTo>
                  <a:pt x="0" y="0"/>
                </a:moveTo>
                <a:lnTo>
                  <a:pt x="3072071" y="0"/>
                </a:lnTo>
                <a:lnTo>
                  <a:pt x="3072071" y="3072070"/>
                </a:lnTo>
                <a:lnTo>
                  <a:pt x="0" y="30720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316581">
            <a:off x="7747773" y="-615273"/>
            <a:ext cx="7678364" cy="11517546"/>
            <a:chOff x="0" y="0"/>
            <a:chExt cx="406400" cy="609600"/>
          </a:xfrm>
        </p:grpSpPr>
        <p:sp>
          <p:nvSpPr>
            <p:cNvPr name="Freeform 5" id="5"/>
            <p:cNvSpPr/>
            <p:nvPr/>
          </p:nvSpPr>
          <p:spPr>
            <a:xfrm flipH="false" flipV="false" rot="0">
              <a:off x="13233" y="0"/>
              <a:ext cx="379935" cy="609600"/>
            </a:xfrm>
            <a:custGeom>
              <a:avLst/>
              <a:gdLst/>
              <a:ahLst/>
              <a:cxnLst/>
              <a:rect r="r" b="b" t="t" l="l"/>
              <a:pathLst>
                <a:path h="609600" w="379935">
                  <a:moveTo>
                    <a:pt x="237356" y="0"/>
                  </a:moveTo>
                  <a:lnTo>
                    <a:pt x="345778" y="0"/>
                  </a:lnTo>
                  <a:cubicBezTo>
                    <a:pt x="356757" y="0"/>
                    <a:pt x="367067" y="5278"/>
                    <a:pt x="373487" y="14185"/>
                  </a:cubicBezTo>
                  <a:cubicBezTo>
                    <a:pt x="379906" y="23092"/>
                    <a:pt x="381653" y="34541"/>
                    <a:pt x="378181" y="44957"/>
                  </a:cubicBezTo>
                  <a:lnTo>
                    <a:pt x="204953" y="564643"/>
                  </a:lnTo>
                  <a:cubicBezTo>
                    <a:pt x="196003" y="591491"/>
                    <a:pt x="170878" y="609600"/>
                    <a:pt x="142578" y="609600"/>
                  </a:cubicBezTo>
                  <a:lnTo>
                    <a:pt x="34156" y="609600"/>
                  </a:lnTo>
                  <a:cubicBezTo>
                    <a:pt x="23177" y="609600"/>
                    <a:pt x="12867" y="604322"/>
                    <a:pt x="6447" y="595415"/>
                  </a:cubicBezTo>
                  <a:cubicBezTo>
                    <a:pt x="27" y="586508"/>
                    <a:pt x="-1719" y="575059"/>
                    <a:pt x="1753" y="564643"/>
                  </a:cubicBezTo>
                  <a:lnTo>
                    <a:pt x="174981" y="44957"/>
                  </a:lnTo>
                  <a:cubicBezTo>
                    <a:pt x="183931" y="18109"/>
                    <a:pt x="209056" y="0"/>
                    <a:pt x="237356" y="0"/>
                  </a:cubicBezTo>
                  <a:close/>
                </a:path>
              </a:pathLst>
            </a:custGeom>
            <a:gradFill rotWithShape="true">
              <a:gsLst>
                <a:gs pos="0">
                  <a:srgbClr val="FFCC00">
                    <a:alpha val="100000"/>
                  </a:srgbClr>
                </a:gs>
                <a:gs pos="100000">
                  <a:srgbClr val="1E8700">
                    <a:alpha val="0"/>
                  </a:srgbClr>
                </a:gs>
              </a:gsLst>
              <a:lin ang="5400000"/>
            </a:gradFill>
          </p:spPr>
        </p:sp>
        <p:sp>
          <p:nvSpPr>
            <p:cNvPr name="TextBox 6" id="6"/>
            <p:cNvSpPr txBox="true"/>
            <p:nvPr/>
          </p:nvSpPr>
          <p:spPr>
            <a:xfrm>
              <a:off x="101600" y="19050"/>
              <a:ext cx="203200" cy="590550"/>
            </a:xfrm>
            <a:prstGeom prst="rect">
              <a:avLst/>
            </a:prstGeom>
          </p:spPr>
          <p:txBody>
            <a:bodyPr anchor="ctr" rtlCol="false" tIns="50800" lIns="50800" bIns="50800" rIns="50800"/>
            <a:lstStyle/>
            <a:p>
              <a:pPr algn="ctr">
                <a:lnSpc>
                  <a:spcPts val="2750"/>
                </a:lnSpc>
              </a:pPr>
            </a:p>
          </p:txBody>
        </p:sp>
      </p:grpSp>
      <p:grpSp>
        <p:nvGrpSpPr>
          <p:cNvPr name="Group 7" id="7"/>
          <p:cNvGrpSpPr/>
          <p:nvPr/>
        </p:nvGrpSpPr>
        <p:grpSpPr>
          <a:xfrm rot="0">
            <a:off x="9144000" y="-376666"/>
            <a:ext cx="9338024" cy="10941809"/>
            <a:chOff x="0" y="0"/>
            <a:chExt cx="8778976" cy="10286746"/>
          </a:xfrm>
        </p:grpSpPr>
        <p:sp>
          <p:nvSpPr>
            <p:cNvPr name="Freeform 8" id="8"/>
            <p:cNvSpPr/>
            <p:nvPr/>
          </p:nvSpPr>
          <p:spPr>
            <a:xfrm flipH="false" flipV="false" rot="0">
              <a:off x="-28" y="-127"/>
              <a:ext cx="8779004" cy="10286873"/>
            </a:xfrm>
            <a:custGeom>
              <a:avLst/>
              <a:gdLst/>
              <a:ahLst/>
              <a:cxnLst/>
              <a:rect r="r" b="b" t="t" l="l"/>
              <a:pathLst>
                <a:path h="10286873" w="8779004">
                  <a:moveTo>
                    <a:pt x="8779005" y="10251440"/>
                  </a:moveTo>
                  <a:cubicBezTo>
                    <a:pt x="8779005" y="10284587"/>
                    <a:pt x="8768118" y="10286873"/>
                    <a:pt x="8739737" y="10286873"/>
                  </a:cubicBezTo>
                  <a:cubicBezTo>
                    <a:pt x="5826890" y="10286238"/>
                    <a:pt x="2914172" y="10286238"/>
                    <a:pt x="1324" y="10286238"/>
                  </a:cubicBezTo>
                  <a:cubicBezTo>
                    <a:pt x="-2766" y="10272395"/>
                    <a:pt x="3657" y="10259822"/>
                    <a:pt x="6637" y="10246995"/>
                  </a:cubicBezTo>
                  <a:cubicBezTo>
                    <a:pt x="134675" y="9685401"/>
                    <a:pt x="262841" y="9123934"/>
                    <a:pt x="391267" y="8562467"/>
                  </a:cubicBezTo>
                  <a:cubicBezTo>
                    <a:pt x="574381" y="7761986"/>
                    <a:pt x="757884" y="6961632"/>
                    <a:pt x="940869" y="6161151"/>
                  </a:cubicBezTo>
                  <a:cubicBezTo>
                    <a:pt x="1166878" y="5172583"/>
                    <a:pt x="1392369" y="4184015"/>
                    <a:pt x="1618248" y="3195574"/>
                  </a:cubicBezTo>
                  <a:cubicBezTo>
                    <a:pt x="1847756" y="2191385"/>
                    <a:pt x="2077394" y="1187323"/>
                    <a:pt x="2307550" y="183261"/>
                  </a:cubicBezTo>
                  <a:cubicBezTo>
                    <a:pt x="2321546" y="122174"/>
                    <a:pt x="2330488" y="59690"/>
                    <a:pt x="2353166" y="635"/>
                  </a:cubicBezTo>
                  <a:cubicBezTo>
                    <a:pt x="4482110" y="635"/>
                    <a:pt x="6611054" y="635"/>
                    <a:pt x="8739997" y="0"/>
                  </a:cubicBezTo>
                  <a:cubicBezTo>
                    <a:pt x="8768897" y="0"/>
                    <a:pt x="8778745" y="3429"/>
                    <a:pt x="8778745" y="35814"/>
                  </a:cubicBezTo>
                  <a:cubicBezTo>
                    <a:pt x="8777967" y="3441065"/>
                    <a:pt x="8777967" y="6846316"/>
                    <a:pt x="8779005" y="10251440"/>
                  </a:cubicBezTo>
                  <a:close/>
                </a:path>
              </a:pathLst>
            </a:custGeom>
            <a:blipFill>
              <a:blip r:embed="rId6"/>
              <a:stretch>
                <a:fillRect l="-37772" t="0" r="-37772" b="0"/>
              </a:stretch>
            </a:blipFill>
            <a:ln w="95250" cap="sq">
              <a:gradFill>
                <a:gsLst>
                  <a:gs pos="0">
                    <a:srgbClr val="FFCC00">
                      <a:alpha val="100000"/>
                    </a:srgbClr>
                  </a:gs>
                  <a:gs pos="100000">
                    <a:srgbClr val="1E8700">
                      <a:alpha val="0"/>
                    </a:srgbClr>
                  </a:gs>
                </a:gsLst>
                <a:lin ang="5400000"/>
              </a:gradFill>
              <a:prstDash val="solid"/>
              <a:miter/>
            </a:ln>
          </p:spPr>
        </p:sp>
      </p:grpSp>
      <p:sp>
        <p:nvSpPr>
          <p:cNvPr name="TextBox 9" id="9"/>
          <p:cNvSpPr txBox="true"/>
          <p:nvPr/>
        </p:nvSpPr>
        <p:spPr>
          <a:xfrm rot="0">
            <a:off x="1580307" y="1767292"/>
            <a:ext cx="7147829" cy="987425"/>
          </a:xfrm>
          <a:prstGeom prst="rect">
            <a:avLst/>
          </a:prstGeom>
        </p:spPr>
        <p:txBody>
          <a:bodyPr anchor="t" rtlCol="false" tIns="0" lIns="0" bIns="0" rIns="0">
            <a:spAutoFit/>
          </a:bodyPr>
          <a:lstStyle/>
          <a:p>
            <a:pPr algn="l">
              <a:lnSpc>
                <a:spcPts val="7150"/>
              </a:lnSpc>
            </a:pPr>
            <a:r>
              <a:rPr lang="en-US" sz="6500" b="true">
                <a:solidFill>
                  <a:srgbClr val="FFFFFF"/>
                </a:solidFill>
                <a:latin typeface="Poppins Bold"/>
                <a:ea typeface="Poppins Bold"/>
                <a:cs typeface="Poppins Bold"/>
                <a:sym typeface="Poppins Bold"/>
              </a:rPr>
              <a:t>Pengembangan </a:t>
            </a:r>
          </a:p>
        </p:txBody>
      </p:sp>
      <p:grpSp>
        <p:nvGrpSpPr>
          <p:cNvPr name="Group 10" id="10"/>
          <p:cNvGrpSpPr/>
          <p:nvPr/>
        </p:nvGrpSpPr>
        <p:grpSpPr>
          <a:xfrm rot="-384724">
            <a:off x="8084732" y="-1928394"/>
            <a:ext cx="3958024" cy="5937036"/>
            <a:chOff x="0" y="0"/>
            <a:chExt cx="406400" cy="609600"/>
          </a:xfrm>
        </p:grpSpPr>
        <p:sp>
          <p:nvSpPr>
            <p:cNvPr name="Freeform 11" id="11"/>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CC00">
                    <a:alpha val="100000"/>
                  </a:srgbClr>
                </a:gs>
                <a:gs pos="100000">
                  <a:srgbClr val="1E8700">
                    <a:alpha val="0"/>
                  </a:srgbClr>
                </a:gs>
              </a:gsLst>
              <a:lin ang="5400000"/>
            </a:gradFill>
          </p:spPr>
        </p:sp>
        <p:sp>
          <p:nvSpPr>
            <p:cNvPr name="TextBox 12" id="12"/>
            <p:cNvSpPr txBox="true"/>
            <p:nvPr/>
          </p:nvSpPr>
          <p:spPr>
            <a:xfrm>
              <a:off x="101600" y="19050"/>
              <a:ext cx="203200" cy="590550"/>
            </a:xfrm>
            <a:prstGeom prst="rect">
              <a:avLst/>
            </a:prstGeom>
          </p:spPr>
          <p:txBody>
            <a:bodyPr anchor="ctr" rtlCol="false" tIns="50800" lIns="50800" bIns="50800" rIns="50800"/>
            <a:lstStyle/>
            <a:p>
              <a:pPr algn="ctr">
                <a:lnSpc>
                  <a:spcPts val="2750"/>
                </a:lnSpc>
              </a:pPr>
            </a:p>
          </p:txBody>
        </p:sp>
      </p:grpSp>
      <p:sp>
        <p:nvSpPr>
          <p:cNvPr name="Freeform 13" id="13"/>
          <p:cNvSpPr/>
          <p:nvPr/>
        </p:nvSpPr>
        <p:spPr>
          <a:xfrm flipH="false" flipV="false" rot="-5400000">
            <a:off x="8586892" y="-55423"/>
            <a:ext cx="779215" cy="2057400"/>
          </a:xfrm>
          <a:custGeom>
            <a:avLst/>
            <a:gdLst/>
            <a:ahLst/>
            <a:cxnLst/>
            <a:rect r="r" b="b" t="t" l="l"/>
            <a:pathLst>
              <a:path h="2057400" w="779215">
                <a:moveTo>
                  <a:pt x="0" y="0"/>
                </a:moveTo>
                <a:lnTo>
                  <a:pt x="779215" y="0"/>
                </a:lnTo>
                <a:lnTo>
                  <a:pt x="779215"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7234466" y="9258300"/>
            <a:ext cx="3584104" cy="2358992"/>
          </a:xfrm>
          <a:custGeom>
            <a:avLst/>
            <a:gdLst/>
            <a:ahLst/>
            <a:cxnLst/>
            <a:rect r="r" b="b" t="t" l="l"/>
            <a:pathLst>
              <a:path h="2358992" w="3584104">
                <a:moveTo>
                  <a:pt x="0" y="0"/>
                </a:moveTo>
                <a:lnTo>
                  <a:pt x="3584103" y="0"/>
                </a:lnTo>
                <a:lnTo>
                  <a:pt x="3584103" y="2358992"/>
                </a:lnTo>
                <a:lnTo>
                  <a:pt x="0" y="23589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1580307" y="3142658"/>
            <a:ext cx="6627371" cy="6556375"/>
          </a:xfrm>
          <a:prstGeom prst="rect">
            <a:avLst/>
          </a:prstGeom>
        </p:spPr>
        <p:txBody>
          <a:bodyPr anchor="t" rtlCol="false" tIns="0" lIns="0" bIns="0" rIns="0">
            <a:spAutoFit/>
          </a:bodyPr>
          <a:lstStyle/>
          <a:p>
            <a:pPr algn="just">
              <a:lnSpc>
                <a:spcPts val="3499"/>
              </a:lnSpc>
            </a:pPr>
            <a:r>
              <a:rPr lang="en-US" sz="2499">
                <a:solidFill>
                  <a:srgbClr val="FFFFFF"/>
                </a:solidFill>
                <a:latin typeface="Inter"/>
                <a:ea typeface="Inter"/>
                <a:cs typeface="Inter"/>
                <a:sym typeface="Inter"/>
              </a:rPr>
              <a:t>   Pengembangan pertanian padi di Desa Lise dapat dilakukan melalui pengolahan hasil panen menjadi produk bernilai lebih tinggi, misalnya beras premium, beras kemasan, atau olahan turunan lainnya. Dukungan sistem informasi seperti website atau aplikasi juga dapat membantu proses pemasaran, pencatatan hasil panen, dan distribusi produk agar lebih efisien. Upaya ini bukan hanya meningkatkan nilai jual beras lokal, tetapi juga membuka lapangan kerja baru bagi masyarakat, seperti bagian pengemasan, pemasaran digital, hingga distribusi ke konsumen.</a:t>
            </a:r>
          </a:p>
          <a:p>
            <a:pPr algn="just">
              <a:lnSpc>
                <a:spcPts val="3499"/>
              </a:lnSpc>
            </a:pPr>
          </a:p>
        </p:txBody>
      </p:sp>
      <p:sp>
        <p:nvSpPr>
          <p:cNvPr name="TextBox 16" id="16"/>
          <p:cNvSpPr txBox="true"/>
          <p:nvPr/>
        </p:nvSpPr>
        <p:spPr>
          <a:xfrm rot="0">
            <a:off x="1283888" y="536044"/>
            <a:ext cx="2133444" cy="349250"/>
          </a:xfrm>
          <a:prstGeom prst="rect">
            <a:avLst/>
          </a:prstGeom>
        </p:spPr>
        <p:txBody>
          <a:bodyPr anchor="t" rtlCol="false" tIns="0" lIns="0" bIns="0" rIns="0">
            <a:spAutoFit/>
          </a:bodyPr>
          <a:lstStyle/>
          <a:p>
            <a:pPr algn="l">
              <a:lnSpc>
                <a:spcPts val="2800"/>
              </a:lnSpc>
            </a:pPr>
            <a:r>
              <a:rPr lang="en-US" sz="2000">
                <a:solidFill>
                  <a:srgbClr val="FFFFFF"/>
                </a:solidFill>
                <a:latin typeface="Inter"/>
                <a:ea typeface="Inter"/>
                <a:cs typeface="Inter"/>
                <a:sym typeface="Inter"/>
              </a:rPr>
              <a:t>Liceria &amp; Co.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838">
                <a:alpha val="100000"/>
              </a:srgbClr>
            </a:gs>
            <a:gs pos="100000">
              <a:srgbClr val="628C2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70481" y="440264"/>
            <a:ext cx="514422" cy="588436"/>
          </a:xfrm>
          <a:custGeom>
            <a:avLst/>
            <a:gdLst/>
            <a:ahLst/>
            <a:cxnLst/>
            <a:rect r="r" b="b" t="t" l="l"/>
            <a:pathLst>
              <a:path h="588436" w="514422">
                <a:moveTo>
                  <a:pt x="0" y="0"/>
                </a:moveTo>
                <a:lnTo>
                  <a:pt x="514423" y="0"/>
                </a:lnTo>
                <a:lnTo>
                  <a:pt x="514423" y="588436"/>
                </a:lnTo>
                <a:lnTo>
                  <a:pt x="0" y="5884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92830">
            <a:off x="-1286763" y="7544028"/>
            <a:ext cx="3072070" cy="3072070"/>
          </a:xfrm>
          <a:custGeom>
            <a:avLst/>
            <a:gdLst/>
            <a:ahLst/>
            <a:cxnLst/>
            <a:rect r="r" b="b" t="t" l="l"/>
            <a:pathLst>
              <a:path h="3072070" w="3072070">
                <a:moveTo>
                  <a:pt x="0" y="0"/>
                </a:moveTo>
                <a:lnTo>
                  <a:pt x="3072071" y="0"/>
                </a:lnTo>
                <a:lnTo>
                  <a:pt x="3072071" y="3072070"/>
                </a:lnTo>
                <a:lnTo>
                  <a:pt x="0" y="30720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316581">
            <a:off x="7747773" y="-615273"/>
            <a:ext cx="7678364" cy="11517546"/>
            <a:chOff x="0" y="0"/>
            <a:chExt cx="406400" cy="609600"/>
          </a:xfrm>
        </p:grpSpPr>
        <p:sp>
          <p:nvSpPr>
            <p:cNvPr name="Freeform 5" id="5"/>
            <p:cNvSpPr/>
            <p:nvPr/>
          </p:nvSpPr>
          <p:spPr>
            <a:xfrm flipH="false" flipV="false" rot="0">
              <a:off x="13233" y="0"/>
              <a:ext cx="379935" cy="609600"/>
            </a:xfrm>
            <a:custGeom>
              <a:avLst/>
              <a:gdLst/>
              <a:ahLst/>
              <a:cxnLst/>
              <a:rect r="r" b="b" t="t" l="l"/>
              <a:pathLst>
                <a:path h="609600" w="379935">
                  <a:moveTo>
                    <a:pt x="237356" y="0"/>
                  </a:moveTo>
                  <a:lnTo>
                    <a:pt x="345778" y="0"/>
                  </a:lnTo>
                  <a:cubicBezTo>
                    <a:pt x="356757" y="0"/>
                    <a:pt x="367067" y="5278"/>
                    <a:pt x="373487" y="14185"/>
                  </a:cubicBezTo>
                  <a:cubicBezTo>
                    <a:pt x="379906" y="23092"/>
                    <a:pt x="381653" y="34541"/>
                    <a:pt x="378181" y="44957"/>
                  </a:cubicBezTo>
                  <a:lnTo>
                    <a:pt x="204953" y="564643"/>
                  </a:lnTo>
                  <a:cubicBezTo>
                    <a:pt x="196003" y="591491"/>
                    <a:pt x="170878" y="609600"/>
                    <a:pt x="142578" y="609600"/>
                  </a:cubicBezTo>
                  <a:lnTo>
                    <a:pt x="34156" y="609600"/>
                  </a:lnTo>
                  <a:cubicBezTo>
                    <a:pt x="23177" y="609600"/>
                    <a:pt x="12867" y="604322"/>
                    <a:pt x="6447" y="595415"/>
                  </a:cubicBezTo>
                  <a:cubicBezTo>
                    <a:pt x="27" y="586508"/>
                    <a:pt x="-1719" y="575059"/>
                    <a:pt x="1753" y="564643"/>
                  </a:cubicBezTo>
                  <a:lnTo>
                    <a:pt x="174981" y="44957"/>
                  </a:lnTo>
                  <a:cubicBezTo>
                    <a:pt x="183931" y="18109"/>
                    <a:pt x="209056" y="0"/>
                    <a:pt x="237356" y="0"/>
                  </a:cubicBezTo>
                  <a:close/>
                </a:path>
              </a:pathLst>
            </a:custGeom>
            <a:gradFill rotWithShape="true">
              <a:gsLst>
                <a:gs pos="0">
                  <a:srgbClr val="FFCC00">
                    <a:alpha val="100000"/>
                  </a:srgbClr>
                </a:gs>
                <a:gs pos="100000">
                  <a:srgbClr val="1E8700">
                    <a:alpha val="0"/>
                  </a:srgbClr>
                </a:gs>
              </a:gsLst>
              <a:lin ang="5400000"/>
            </a:gradFill>
          </p:spPr>
        </p:sp>
        <p:sp>
          <p:nvSpPr>
            <p:cNvPr name="TextBox 6" id="6"/>
            <p:cNvSpPr txBox="true"/>
            <p:nvPr/>
          </p:nvSpPr>
          <p:spPr>
            <a:xfrm>
              <a:off x="101600" y="19050"/>
              <a:ext cx="203200" cy="590550"/>
            </a:xfrm>
            <a:prstGeom prst="rect">
              <a:avLst/>
            </a:prstGeom>
          </p:spPr>
          <p:txBody>
            <a:bodyPr anchor="ctr" rtlCol="false" tIns="50800" lIns="50800" bIns="50800" rIns="50800"/>
            <a:lstStyle/>
            <a:p>
              <a:pPr algn="ctr">
                <a:lnSpc>
                  <a:spcPts val="2750"/>
                </a:lnSpc>
              </a:pPr>
            </a:p>
          </p:txBody>
        </p:sp>
      </p:grpSp>
      <p:grpSp>
        <p:nvGrpSpPr>
          <p:cNvPr name="Group 7" id="7"/>
          <p:cNvGrpSpPr/>
          <p:nvPr/>
        </p:nvGrpSpPr>
        <p:grpSpPr>
          <a:xfrm rot="0">
            <a:off x="9144000" y="-376666"/>
            <a:ext cx="9338024" cy="10941809"/>
            <a:chOff x="0" y="0"/>
            <a:chExt cx="8778976" cy="10286746"/>
          </a:xfrm>
        </p:grpSpPr>
        <p:sp>
          <p:nvSpPr>
            <p:cNvPr name="Freeform 8" id="8"/>
            <p:cNvSpPr/>
            <p:nvPr/>
          </p:nvSpPr>
          <p:spPr>
            <a:xfrm flipH="false" flipV="false" rot="0">
              <a:off x="-28" y="-127"/>
              <a:ext cx="8779004" cy="10286873"/>
            </a:xfrm>
            <a:custGeom>
              <a:avLst/>
              <a:gdLst/>
              <a:ahLst/>
              <a:cxnLst/>
              <a:rect r="r" b="b" t="t" l="l"/>
              <a:pathLst>
                <a:path h="10286873" w="8779004">
                  <a:moveTo>
                    <a:pt x="8779005" y="10251440"/>
                  </a:moveTo>
                  <a:cubicBezTo>
                    <a:pt x="8779005" y="10284587"/>
                    <a:pt x="8768118" y="10286873"/>
                    <a:pt x="8739737" y="10286873"/>
                  </a:cubicBezTo>
                  <a:cubicBezTo>
                    <a:pt x="5826890" y="10286238"/>
                    <a:pt x="2914172" y="10286238"/>
                    <a:pt x="1324" y="10286238"/>
                  </a:cubicBezTo>
                  <a:cubicBezTo>
                    <a:pt x="-2766" y="10272395"/>
                    <a:pt x="3657" y="10259822"/>
                    <a:pt x="6637" y="10246995"/>
                  </a:cubicBezTo>
                  <a:cubicBezTo>
                    <a:pt x="134675" y="9685401"/>
                    <a:pt x="262841" y="9123934"/>
                    <a:pt x="391267" y="8562467"/>
                  </a:cubicBezTo>
                  <a:cubicBezTo>
                    <a:pt x="574381" y="7761986"/>
                    <a:pt x="757884" y="6961632"/>
                    <a:pt x="940869" y="6161151"/>
                  </a:cubicBezTo>
                  <a:cubicBezTo>
                    <a:pt x="1166878" y="5172583"/>
                    <a:pt x="1392369" y="4184015"/>
                    <a:pt x="1618248" y="3195574"/>
                  </a:cubicBezTo>
                  <a:cubicBezTo>
                    <a:pt x="1847756" y="2191385"/>
                    <a:pt x="2077394" y="1187323"/>
                    <a:pt x="2307550" y="183261"/>
                  </a:cubicBezTo>
                  <a:cubicBezTo>
                    <a:pt x="2321546" y="122174"/>
                    <a:pt x="2330488" y="59690"/>
                    <a:pt x="2353166" y="635"/>
                  </a:cubicBezTo>
                  <a:cubicBezTo>
                    <a:pt x="4482110" y="635"/>
                    <a:pt x="6611054" y="635"/>
                    <a:pt x="8739997" y="0"/>
                  </a:cubicBezTo>
                  <a:cubicBezTo>
                    <a:pt x="8768897" y="0"/>
                    <a:pt x="8778745" y="3429"/>
                    <a:pt x="8778745" y="35814"/>
                  </a:cubicBezTo>
                  <a:cubicBezTo>
                    <a:pt x="8777967" y="3441065"/>
                    <a:pt x="8777967" y="6846316"/>
                    <a:pt x="8779005" y="10251440"/>
                  </a:cubicBezTo>
                  <a:close/>
                </a:path>
              </a:pathLst>
            </a:custGeom>
            <a:blipFill>
              <a:blip r:embed="rId6"/>
              <a:stretch>
                <a:fillRect l="-37802" t="0" r="-37802" b="0"/>
              </a:stretch>
            </a:blipFill>
            <a:ln w="95250" cap="sq">
              <a:gradFill>
                <a:gsLst>
                  <a:gs pos="0">
                    <a:srgbClr val="FFCC00">
                      <a:alpha val="100000"/>
                    </a:srgbClr>
                  </a:gs>
                  <a:gs pos="100000">
                    <a:srgbClr val="1E8700">
                      <a:alpha val="0"/>
                    </a:srgbClr>
                  </a:gs>
                </a:gsLst>
                <a:lin ang="5400000"/>
              </a:gradFill>
              <a:prstDash val="solid"/>
              <a:miter/>
            </a:ln>
          </p:spPr>
        </p:sp>
      </p:grpSp>
      <p:sp>
        <p:nvSpPr>
          <p:cNvPr name="TextBox 9" id="9"/>
          <p:cNvSpPr txBox="true"/>
          <p:nvPr/>
        </p:nvSpPr>
        <p:spPr>
          <a:xfrm rot="0">
            <a:off x="1580307" y="1767292"/>
            <a:ext cx="7147829" cy="1892300"/>
          </a:xfrm>
          <a:prstGeom prst="rect">
            <a:avLst/>
          </a:prstGeom>
        </p:spPr>
        <p:txBody>
          <a:bodyPr anchor="t" rtlCol="false" tIns="0" lIns="0" bIns="0" rIns="0">
            <a:spAutoFit/>
          </a:bodyPr>
          <a:lstStyle/>
          <a:p>
            <a:pPr algn="l">
              <a:lnSpc>
                <a:spcPts val="7150"/>
              </a:lnSpc>
            </a:pPr>
            <a:r>
              <a:rPr lang="en-US" sz="6500" b="true">
                <a:solidFill>
                  <a:srgbClr val="FFFFFF"/>
                </a:solidFill>
                <a:latin typeface="Poppins Bold"/>
                <a:ea typeface="Poppins Bold"/>
                <a:cs typeface="Poppins Bold"/>
                <a:sym typeface="Poppins Bold"/>
              </a:rPr>
              <a:t>Dampak Pengembangan </a:t>
            </a:r>
          </a:p>
        </p:txBody>
      </p:sp>
      <p:grpSp>
        <p:nvGrpSpPr>
          <p:cNvPr name="Group 10" id="10"/>
          <p:cNvGrpSpPr/>
          <p:nvPr/>
        </p:nvGrpSpPr>
        <p:grpSpPr>
          <a:xfrm rot="-384724">
            <a:off x="8084732" y="-1928394"/>
            <a:ext cx="3958024" cy="5937036"/>
            <a:chOff x="0" y="0"/>
            <a:chExt cx="406400" cy="609600"/>
          </a:xfrm>
        </p:grpSpPr>
        <p:sp>
          <p:nvSpPr>
            <p:cNvPr name="Freeform 11" id="11"/>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CC00">
                    <a:alpha val="100000"/>
                  </a:srgbClr>
                </a:gs>
                <a:gs pos="100000">
                  <a:srgbClr val="1E8700">
                    <a:alpha val="0"/>
                  </a:srgbClr>
                </a:gs>
              </a:gsLst>
              <a:lin ang="5400000"/>
            </a:gradFill>
          </p:spPr>
        </p:sp>
        <p:sp>
          <p:nvSpPr>
            <p:cNvPr name="TextBox 12" id="12"/>
            <p:cNvSpPr txBox="true"/>
            <p:nvPr/>
          </p:nvSpPr>
          <p:spPr>
            <a:xfrm>
              <a:off x="101600" y="19050"/>
              <a:ext cx="203200" cy="590550"/>
            </a:xfrm>
            <a:prstGeom prst="rect">
              <a:avLst/>
            </a:prstGeom>
          </p:spPr>
          <p:txBody>
            <a:bodyPr anchor="ctr" rtlCol="false" tIns="50800" lIns="50800" bIns="50800" rIns="50800"/>
            <a:lstStyle/>
            <a:p>
              <a:pPr algn="ctr">
                <a:lnSpc>
                  <a:spcPts val="2750"/>
                </a:lnSpc>
              </a:pPr>
            </a:p>
          </p:txBody>
        </p:sp>
      </p:grpSp>
      <p:sp>
        <p:nvSpPr>
          <p:cNvPr name="Freeform 13" id="13"/>
          <p:cNvSpPr/>
          <p:nvPr/>
        </p:nvSpPr>
        <p:spPr>
          <a:xfrm flipH="false" flipV="false" rot="-5400000">
            <a:off x="8586892" y="-55423"/>
            <a:ext cx="779215" cy="2057400"/>
          </a:xfrm>
          <a:custGeom>
            <a:avLst/>
            <a:gdLst/>
            <a:ahLst/>
            <a:cxnLst/>
            <a:rect r="r" b="b" t="t" l="l"/>
            <a:pathLst>
              <a:path h="2057400" w="779215">
                <a:moveTo>
                  <a:pt x="0" y="0"/>
                </a:moveTo>
                <a:lnTo>
                  <a:pt x="779215" y="0"/>
                </a:lnTo>
                <a:lnTo>
                  <a:pt x="779215"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7234466" y="9258300"/>
            <a:ext cx="3584104" cy="2358992"/>
          </a:xfrm>
          <a:custGeom>
            <a:avLst/>
            <a:gdLst/>
            <a:ahLst/>
            <a:cxnLst/>
            <a:rect r="r" b="b" t="t" l="l"/>
            <a:pathLst>
              <a:path h="2358992" w="3584104">
                <a:moveTo>
                  <a:pt x="0" y="0"/>
                </a:moveTo>
                <a:lnTo>
                  <a:pt x="3584103" y="0"/>
                </a:lnTo>
                <a:lnTo>
                  <a:pt x="3584103" y="2358992"/>
                </a:lnTo>
                <a:lnTo>
                  <a:pt x="0" y="23589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1580307" y="4016375"/>
            <a:ext cx="6721791" cy="5241925"/>
          </a:xfrm>
          <a:prstGeom prst="rect">
            <a:avLst/>
          </a:prstGeom>
        </p:spPr>
        <p:txBody>
          <a:bodyPr anchor="t" rtlCol="false" tIns="0" lIns="0" bIns="0" rIns="0">
            <a:spAutoFit/>
          </a:bodyPr>
          <a:lstStyle/>
          <a:p>
            <a:pPr algn="just">
              <a:lnSpc>
                <a:spcPts val="3499"/>
              </a:lnSpc>
            </a:pPr>
            <a:r>
              <a:rPr lang="en-US" sz="2499">
                <a:solidFill>
                  <a:srgbClr val="FFFFFF"/>
                </a:solidFill>
                <a:latin typeface="Inter"/>
                <a:ea typeface="Inter"/>
                <a:cs typeface="Inter"/>
                <a:sym typeface="Inter"/>
              </a:rPr>
              <a:t>  Pemberian nilai tambah pada hasil pertanian padi membawa dampak positif bagi Desa Lise. Petani dapat memperoleh pendapatan yang lebih stabil karena produk yang dijual memiliki harga lebih tinggi. Masyarakat sekitar juga mendapat peluang usaha baru, seperti jasa penggilingan, pengemasan beras, hingga pemasaran berbasis teknologi. Selain itu, sistem distribusi menjadi lebih tertata sehingga beras lokal lebih mudah dikenal dan diterima oleh pasar yang lebih luas.</a:t>
            </a:r>
          </a:p>
        </p:txBody>
      </p:sp>
      <p:sp>
        <p:nvSpPr>
          <p:cNvPr name="TextBox 16" id="16"/>
          <p:cNvSpPr txBox="true"/>
          <p:nvPr/>
        </p:nvSpPr>
        <p:spPr>
          <a:xfrm rot="0">
            <a:off x="1283888" y="536044"/>
            <a:ext cx="2133444" cy="349250"/>
          </a:xfrm>
          <a:prstGeom prst="rect">
            <a:avLst/>
          </a:prstGeom>
        </p:spPr>
        <p:txBody>
          <a:bodyPr anchor="t" rtlCol="false" tIns="0" lIns="0" bIns="0" rIns="0">
            <a:spAutoFit/>
          </a:bodyPr>
          <a:lstStyle/>
          <a:p>
            <a:pPr algn="l">
              <a:lnSpc>
                <a:spcPts val="2800"/>
              </a:lnSpc>
            </a:pPr>
            <a:r>
              <a:rPr lang="en-US" sz="2000">
                <a:solidFill>
                  <a:srgbClr val="FFFFFF"/>
                </a:solidFill>
                <a:latin typeface="Inter"/>
                <a:ea typeface="Inter"/>
                <a:cs typeface="Inter"/>
                <a:sym typeface="Inter"/>
              </a:rPr>
              <a:t>Liceria &amp; Co.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838">
                <a:alpha val="100000"/>
              </a:srgbClr>
            </a:gs>
            <a:gs pos="100000">
              <a:srgbClr val="628C2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70481" y="440264"/>
            <a:ext cx="514422" cy="588436"/>
          </a:xfrm>
          <a:custGeom>
            <a:avLst/>
            <a:gdLst/>
            <a:ahLst/>
            <a:cxnLst/>
            <a:rect r="r" b="b" t="t" l="l"/>
            <a:pathLst>
              <a:path h="588436" w="514422">
                <a:moveTo>
                  <a:pt x="0" y="0"/>
                </a:moveTo>
                <a:lnTo>
                  <a:pt x="514423" y="0"/>
                </a:lnTo>
                <a:lnTo>
                  <a:pt x="514423" y="588436"/>
                </a:lnTo>
                <a:lnTo>
                  <a:pt x="0" y="5884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613464">
            <a:off x="16153011" y="7241539"/>
            <a:ext cx="3417297" cy="3417297"/>
          </a:xfrm>
          <a:custGeom>
            <a:avLst/>
            <a:gdLst/>
            <a:ahLst/>
            <a:cxnLst/>
            <a:rect r="r" b="b" t="t" l="l"/>
            <a:pathLst>
              <a:path h="3417297" w="3417297">
                <a:moveTo>
                  <a:pt x="3417297" y="0"/>
                </a:moveTo>
                <a:lnTo>
                  <a:pt x="0" y="0"/>
                </a:lnTo>
                <a:lnTo>
                  <a:pt x="0" y="3417297"/>
                </a:lnTo>
                <a:lnTo>
                  <a:pt x="3417297" y="3417297"/>
                </a:lnTo>
                <a:lnTo>
                  <a:pt x="341729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735627"/>
            <a:ext cx="10058843" cy="13492935"/>
            <a:chOff x="0" y="0"/>
            <a:chExt cx="454450" cy="609600"/>
          </a:xfrm>
        </p:grpSpPr>
        <p:sp>
          <p:nvSpPr>
            <p:cNvPr name="Freeform 5" id="5"/>
            <p:cNvSpPr/>
            <p:nvPr/>
          </p:nvSpPr>
          <p:spPr>
            <a:xfrm flipH="false" flipV="false" rot="0">
              <a:off x="0" y="0"/>
              <a:ext cx="454450" cy="609600"/>
            </a:xfrm>
            <a:custGeom>
              <a:avLst/>
              <a:gdLst/>
              <a:ahLst/>
              <a:cxnLst/>
              <a:rect r="r" b="b" t="t" l="l"/>
              <a:pathLst>
                <a:path h="609600" w="454450">
                  <a:moveTo>
                    <a:pt x="203200" y="0"/>
                  </a:moveTo>
                  <a:lnTo>
                    <a:pt x="454450" y="0"/>
                  </a:lnTo>
                  <a:lnTo>
                    <a:pt x="251250" y="609600"/>
                  </a:lnTo>
                  <a:lnTo>
                    <a:pt x="0" y="609600"/>
                  </a:lnTo>
                  <a:lnTo>
                    <a:pt x="203200" y="0"/>
                  </a:lnTo>
                  <a:close/>
                </a:path>
              </a:pathLst>
            </a:custGeom>
            <a:gradFill rotWithShape="true">
              <a:gsLst>
                <a:gs pos="0">
                  <a:srgbClr val="FFCC00">
                    <a:alpha val="100000"/>
                  </a:srgbClr>
                </a:gs>
                <a:gs pos="100000">
                  <a:srgbClr val="1E8700">
                    <a:alpha val="0"/>
                  </a:srgbClr>
                </a:gs>
              </a:gsLst>
              <a:lin ang="5400000"/>
            </a:gradFill>
          </p:spPr>
        </p:sp>
        <p:sp>
          <p:nvSpPr>
            <p:cNvPr name="TextBox 6" id="6"/>
            <p:cNvSpPr txBox="true"/>
            <p:nvPr/>
          </p:nvSpPr>
          <p:spPr>
            <a:xfrm>
              <a:off x="101600" y="19050"/>
              <a:ext cx="251250" cy="590550"/>
            </a:xfrm>
            <a:prstGeom prst="rect">
              <a:avLst/>
            </a:prstGeom>
          </p:spPr>
          <p:txBody>
            <a:bodyPr anchor="ctr" rtlCol="false" tIns="50800" lIns="50800" bIns="50800" rIns="50800"/>
            <a:lstStyle/>
            <a:p>
              <a:pPr algn="ctr">
                <a:lnSpc>
                  <a:spcPts val="2750"/>
                </a:lnSpc>
              </a:pPr>
            </a:p>
          </p:txBody>
        </p:sp>
      </p:grpSp>
      <p:sp>
        <p:nvSpPr>
          <p:cNvPr name="TextBox 7" id="7"/>
          <p:cNvSpPr txBox="true"/>
          <p:nvPr/>
        </p:nvSpPr>
        <p:spPr>
          <a:xfrm rot="0">
            <a:off x="1283888" y="536044"/>
            <a:ext cx="2133444" cy="349250"/>
          </a:xfrm>
          <a:prstGeom prst="rect">
            <a:avLst/>
          </a:prstGeom>
        </p:spPr>
        <p:txBody>
          <a:bodyPr anchor="t" rtlCol="false" tIns="0" lIns="0" bIns="0" rIns="0">
            <a:spAutoFit/>
          </a:bodyPr>
          <a:lstStyle/>
          <a:p>
            <a:pPr algn="l">
              <a:lnSpc>
                <a:spcPts val="2800"/>
              </a:lnSpc>
            </a:pPr>
            <a:r>
              <a:rPr lang="en-US" sz="2000">
                <a:solidFill>
                  <a:srgbClr val="FFFFFF"/>
                </a:solidFill>
                <a:latin typeface="Inter"/>
                <a:ea typeface="Inter"/>
                <a:cs typeface="Inter"/>
                <a:sym typeface="Inter"/>
              </a:rPr>
              <a:t>Liceria &amp; Co.</a:t>
            </a:r>
          </a:p>
        </p:txBody>
      </p:sp>
      <p:grpSp>
        <p:nvGrpSpPr>
          <p:cNvPr name="Group 8" id="8"/>
          <p:cNvGrpSpPr/>
          <p:nvPr/>
        </p:nvGrpSpPr>
        <p:grpSpPr>
          <a:xfrm rot="0">
            <a:off x="1711720" y="-5052601"/>
            <a:ext cx="6179064" cy="9268596"/>
            <a:chOff x="0" y="0"/>
            <a:chExt cx="406400" cy="609600"/>
          </a:xfrm>
        </p:grpSpPr>
        <p:sp>
          <p:nvSpPr>
            <p:cNvPr name="Freeform 9" id="9"/>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CC00">
                    <a:alpha val="100000"/>
                  </a:srgbClr>
                </a:gs>
                <a:gs pos="100000">
                  <a:srgbClr val="1E8700">
                    <a:alpha val="0"/>
                  </a:srgbClr>
                </a:gs>
              </a:gsLst>
              <a:lin ang="5400000"/>
            </a:gradFill>
          </p:spPr>
        </p:sp>
        <p:sp>
          <p:nvSpPr>
            <p:cNvPr name="TextBox 10" id="10"/>
            <p:cNvSpPr txBox="true"/>
            <p:nvPr/>
          </p:nvSpPr>
          <p:spPr>
            <a:xfrm>
              <a:off x="101600" y="19050"/>
              <a:ext cx="203200" cy="590550"/>
            </a:xfrm>
            <a:prstGeom prst="rect">
              <a:avLst/>
            </a:prstGeom>
          </p:spPr>
          <p:txBody>
            <a:bodyPr anchor="ctr" rtlCol="false" tIns="50800" lIns="50800" bIns="50800" rIns="50800"/>
            <a:lstStyle/>
            <a:p>
              <a:pPr algn="ctr">
                <a:lnSpc>
                  <a:spcPts val="2750"/>
                </a:lnSpc>
              </a:pPr>
            </a:p>
          </p:txBody>
        </p:sp>
      </p:grpSp>
      <p:grpSp>
        <p:nvGrpSpPr>
          <p:cNvPr name="Group 11" id="11"/>
          <p:cNvGrpSpPr/>
          <p:nvPr/>
        </p:nvGrpSpPr>
        <p:grpSpPr>
          <a:xfrm rot="0">
            <a:off x="1393454" y="1817646"/>
            <a:ext cx="7286635" cy="728663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8954" t="0" r="-38954" b="0"/>
              </a:stretch>
            </a:blipFill>
            <a:ln w="114300" cap="sq">
              <a:gradFill>
                <a:gsLst>
                  <a:gs pos="0">
                    <a:srgbClr val="FFCC00">
                      <a:alpha val="100000"/>
                    </a:srgbClr>
                  </a:gs>
                  <a:gs pos="100000">
                    <a:srgbClr val="1E8700">
                      <a:alpha val="0"/>
                    </a:srgbClr>
                  </a:gs>
                </a:gsLst>
                <a:lin ang="5400000"/>
              </a:gradFill>
              <a:prstDash val="solid"/>
              <a:miter/>
            </a:ln>
          </p:spPr>
        </p:sp>
      </p:grpSp>
      <p:sp>
        <p:nvSpPr>
          <p:cNvPr name="Freeform 13" id="13"/>
          <p:cNvSpPr/>
          <p:nvPr/>
        </p:nvSpPr>
        <p:spPr>
          <a:xfrm flipH="false" flipV="false" rot="-5400000">
            <a:off x="16322105" y="-55423"/>
            <a:ext cx="779215" cy="2057400"/>
          </a:xfrm>
          <a:custGeom>
            <a:avLst/>
            <a:gdLst/>
            <a:ahLst/>
            <a:cxnLst/>
            <a:rect r="r" b="b" t="t" l="l"/>
            <a:pathLst>
              <a:path h="2057400" w="779215">
                <a:moveTo>
                  <a:pt x="0" y="0"/>
                </a:moveTo>
                <a:lnTo>
                  <a:pt x="779215" y="0"/>
                </a:lnTo>
                <a:lnTo>
                  <a:pt x="779215"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763352" y="8950188"/>
            <a:ext cx="3584104" cy="2358992"/>
          </a:xfrm>
          <a:custGeom>
            <a:avLst/>
            <a:gdLst/>
            <a:ahLst/>
            <a:cxnLst/>
            <a:rect r="r" b="b" t="t" l="l"/>
            <a:pathLst>
              <a:path h="2358992" w="3584104">
                <a:moveTo>
                  <a:pt x="0" y="0"/>
                </a:moveTo>
                <a:lnTo>
                  <a:pt x="3584104" y="0"/>
                </a:lnTo>
                <a:lnTo>
                  <a:pt x="3584104" y="2358992"/>
                </a:lnTo>
                <a:lnTo>
                  <a:pt x="0" y="23589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9144000" y="3559175"/>
            <a:ext cx="7487729" cy="5699125"/>
          </a:xfrm>
          <a:prstGeom prst="rect">
            <a:avLst/>
          </a:prstGeom>
        </p:spPr>
        <p:txBody>
          <a:bodyPr anchor="t" rtlCol="false" tIns="0" lIns="0" bIns="0" rIns="0">
            <a:spAutoFit/>
          </a:bodyPr>
          <a:lstStyle/>
          <a:p>
            <a:pPr algn="just">
              <a:lnSpc>
                <a:spcPts val="3499"/>
              </a:lnSpc>
            </a:pPr>
            <a:r>
              <a:rPr lang="en-US" sz="2499">
                <a:solidFill>
                  <a:srgbClr val="FFFFFF"/>
                </a:solidFill>
                <a:latin typeface="Poppins"/>
                <a:ea typeface="Poppins"/>
                <a:cs typeface="Poppins"/>
                <a:sym typeface="Poppins"/>
              </a:rPr>
              <a:t>Konsep awal sistem informasi “Padi Desa Lise” dibuat sederhana agar mudah digunakan oleh petani maupun pembeli. Tampilan awal berisi foto hasil panen dan menu utama seperti informasi beras, jadwal panen, serta layanan pemesanan. Pengguna dapat membuka detail produk, melihat ketersediaan beras, dan menghubungi pengelola. Untuk pengembangannya, aplikasi mobile dapat dibuat dengan Flutter, sementara bagian websitenya dapat dibangun menggunakan WordPress agar proses pengelolaan konten lebih mudah.</a:t>
            </a:r>
          </a:p>
        </p:txBody>
      </p:sp>
      <p:sp>
        <p:nvSpPr>
          <p:cNvPr name="TextBox 16" id="16"/>
          <p:cNvSpPr txBox="true"/>
          <p:nvPr/>
        </p:nvSpPr>
        <p:spPr>
          <a:xfrm rot="0">
            <a:off x="7890784" y="1627411"/>
            <a:ext cx="9901390" cy="987425"/>
          </a:xfrm>
          <a:prstGeom prst="rect">
            <a:avLst/>
          </a:prstGeom>
        </p:spPr>
        <p:txBody>
          <a:bodyPr anchor="t" rtlCol="false" tIns="0" lIns="0" bIns="0" rIns="0">
            <a:spAutoFit/>
          </a:bodyPr>
          <a:lstStyle/>
          <a:p>
            <a:pPr algn="ctr">
              <a:lnSpc>
                <a:spcPts val="7150"/>
              </a:lnSpc>
            </a:pPr>
            <a:r>
              <a:rPr lang="en-US" sz="6500" b="true">
                <a:solidFill>
                  <a:srgbClr val="FFFFFF"/>
                </a:solidFill>
                <a:latin typeface="Poppins Bold"/>
                <a:ea typeface="Poppins Bold"/>
                <a:cs typeface="Poppins Bold"/>
                <a:sym typeface="Poppins Bold"/>
              </a:rPr>
              <a:t>Desain Kasar Lo-Fi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148650" y="-212725"/>
            <a:ext cx="17882387" cy="10663269"/>
            <a:chOff x="0" y="0"/>
            <a:chExt cx="4709765" cy="2808433"/>
          </a:xfrm>
        </p:grpSpPr>
        <p:sp>
          <p:nvSpPr>
            <p:cNvPr name="Freeform 4" id="4"/>
            <p:cNvSpPr/>
            <p:nvPr/>
          </p:nvSpPr>
          <p:spPr>
            <a:xfrm flipH="false" flipV="false" rot="0">
              <a:off x="0" y="0"/>
              <a:ext cx="4709764" cy="2808433"/>
            </a:xfrm>
            <a:custGeom>
              <a:avLst/>
              <a:gdLst/>
              <a:ahLst/>
              <a:cxnLst/>
              <a:rect r="r" b="b" t="t" l="l"/>
              <a:pathLst>
                <a:path h="2808433" w="4709764">
                  <a:moveTo>
                    <a:pt x="0" y="0"/>
                  </a:moveTo>
                  <a:lnTo>
                    <a:pt x="4709764" y="0"/>
                  </a:lnTo>
                  <a:lnTo>
                    <a:pt x="4709764" y="2808433"/>
                  </a:lnTo>
                  <a:lnTo>
                    <a:pt x="0" y="2808433"/>
                  </a:lnTo>
                  <a:close/>
                </a:path>
              </a:pathLst>
            </a:custGeom>
            <a:gradFill rotWithShape="true">
              <a:gsLst>
                <a:gs pos="0">
                  <a:srgbClr val="006838">
                    <a:alpha val="100000"/>
                  </a:srgbClr>
                </a:gs>
                <a:gs pos="50000">
                  <a:srgbClr val="006838">
                    <a:alpha val="64500"/>
                  </a:srgbClr>
                </a:gs>
                <a:gs pos="100000">
                  <a:srgbClr val="3F500A">
                    <a:alpha val="0"/>
                  </a:srgbClr>
                </a:gs>
              </a:gsLst>
              <a:lin ang="0"/>
            </a:gradFill>
          </p:spPr>
        </p:sp>
        <p:sp>
          <p:nvSpPr>
            <p:cNvPr name="TextBox 5" id="5"/>
            <p:cNvSpPr txBox="true"/>
            <p:nvPr/>
          </p:nvSpPr>
          <p:spPr>
            <a:xfrm>
              <a:off x="0" y="19050"/>
              <a:ext cx="4709765" cy="2789383"/>
            </a:xfrm>
            <a:prstGeom prst="rect">
              <a:avLst/>
            </a:prstGeom>
          </p:spPr>
          <p:txBody>
            <a:bodyPr anchor="ctr" rtlCol="false" tIns="50800" lIns="50800" bIns="50800" rIns="50800"/>
            <a:lstStyle/>
            <a:p>
              <a:pPr algn="ctr">
                <a:lnSpc>
                  <a:spcPts val="2750"/>
                </a:lnSpc>
              </a:pPr>
            </a:p>
          </p:txBody>
        </p:sp>
      </p:grpSp>
      <p:sp>
        <p:nvSpPr>
          <p:cNvPr name="Freeform 6" id="6"/>
          <p:cNvSpPr/>
          <p:nvPr/>
        </p:nvSpPr>
        <p:spPr>
          <a:xfrm flipH="false" flipV="false" rot="0">
            <a:off x="570481" y="440264"/>
            <a:ext cx="514422" cy="588436"/>
          </a:xfrm>
          <a:custGeom>
            <a:avLst/>
            <a:gdLst/>
            <a:ahLst/>
            <a:cxnLst/>
            <a:rect r="r" b="b" t="t" l="l"/>
            <a:pathLst>
              <a:path h="588436" w="514422">
                <a:moveTo>
                  <a:pt x="0" y="0"/>
                </a:moveTo>
                <a:lnTo>
                  <a:pt x="514423" y="0"/>
                </a:lnTo>
                <a:lnTo>
                  <a:pt x="514423" y="588436"/>
                </a:lnTo>
                <a:lnTo>
                  <a:pt x="0" y="588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400000">
            <a:off x="16322105" y="-55423"/>
            <a:ext cx="779215" cy="2057400"/>
          </a:xfrm>
          <a:custGeom>
            <a:avLst/>
            <a:gdLst/>
            <a:ahLst/>
            <a:cxnLst/>
            <a:rect r="r" b="b" t="t" l="l"/>
            <a:pathLst>
              <a:path h="2057400" w="779215">
                <a:moveTo>
                  <a:pt x="0" y="0"/>
                </a:moveTo>
                <a:lnTo>
                  <a:pt x="779215" y="0"/>
                </a:lnTo>
                <a:lnTo>
                  <a:pt x="779215"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8486288" y="9258300"/>
            <a:ext cx="3584104" cy="2358992"/>
          </a:xfrm>
          <a:custGeom>
            <a:avLst/>
            <a:gdLst/>
            <a:ahLst/>
            <a:cxnLst/>
            <a:rect r="r" b="b" t="t" l="l"/>
            <a:pathLst>
              <a:path h="2358992" w="3584104">
                <a:moveTo>
                  <a:pt x="0" y="0"/>
                </a:moveTo>
                <a:lnTo>
                  <a:pt x="3584104" y="0"/>
                </a:lnTo>
                <a:lnTo>
                  <a:pt x="3584104" y="2358992"/>
                </a:lnTo>
                <a:lnTo>
                  <a:pt x="0" y="23589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092830">
            <a:off x="-1286763" y="7544028"/>
            <a:ext cx="3072070" cy="3072070"/>
          </a:xfrm>
          <a:custGeom>
            <a:avLst/>
            <a:gdLst/>
            <a:ahLst/>
            <a:cxnLst/>
            <a:rect r="r" b="b" t="t" l="l"/>
            <a:pathLst>
              <a:path h="3072070" w="3072070">
                <a:moveTo>
                  <a:pt x="0" y="0"/>
                </a:moveTo>
                <a:lnTo>
                  <a:pt x="3072071" y="0"/>
                </a:lnTo>
                <a:lnTo>
                  <a:pt x="3072071" y="3072070"/>
                </a:lnTo>
                <a:lnTo>
                  <a:pt x="0" y="30720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283888" y="536044"/>
            <a:ext cx="2133444" cy="349250"/>
          </a:xfrm>
          <a:prstGeom prst="rect">
            <a:avLst/>
          </a:prstGeom>
        </p:spPr>
        <p:txBody>
          <a:bodyPr anchor="t" rtlCol="false" tIns="0" lIns="0" bIns="0" rIns="0">
            <a:spAutoFit/>
          </a:bodyPr>
          <a:lstStyle/>
          <a:p>
            <a:pPr algn="l">
              <a:lnSpc>
                <a:spcPts val="2800"/>
              </a:lnSpc>
            </a:pPr>
            <a:r>
              <a:rPr lang="en-US" sz="2000">
                <a:solidFill>
                  <a:srgbClr val="FFFFFF"/>
                </a:solidFill>
                <a:latin typeface="Inter"/>
                <a:ea typeface="Inter"/>
                <a:cs typeface="Inter"/>
                <a:sym typeface="Inter"/>
              </a:rPr>
              <a:t>Liceria &amp; Co.</a:t>
            </a:r>
          </a:p>
        </p:txBody>
      </p:sp>
      <p:sp>
        <p:nvSpPr>
          <p:cNvPr name="TextBox 11" id="11"/>
          <p:cNvSpPr txBox="true"/>
          <p:nvPr/>
        </p:nvSpPr>
        <p:spPr>
          <a:xfrm rot="0">
            <a:off x="1882396" y="1362884"/>
            <a:ext cx="6994271" cy="987425"/>
          </a:xfrm>
          <a:prstGeom prst="rect">
            <a:avLst/>
          </a:prstGeom>
        </p:spPr>
        <p:txBody>
          <a:bodyPr anchor="t" rtlCol="false" tIns="0" lIns="0" bIns="0" rIns="0">
            <a:spAutoFit/>
          </a:bodyPr>
          <a:lstStyle/>
          <a:p>
            <a:pPr algn="l">
              <a:lnSpc>
                <a:spcPts val="7150"/>
              </a:lnSpc>
            </a:pPr>
            <a:r>
              <a:rPr lang="en-US" sz="6500" b="true">
                <a:solidFill>
                  <a:srgbClr val="FFFFFF"/>
                </a:solidFill>
                <a:latin typeface="Poppins Bold"/>
                <a:ea typeface="Poppins Bold"/>
                <a:cs typeface="Poppins Bold"/>
                <a:sym typeface="Poppins Bold"/>
              </a:rPr>
              <a:t>Kesimpulan </a:t>
            </a:r>
          </a:p>
        </p:txBody>
      </p:sp>
      <p:sp>
        <p:nvSpPr>
          <p:cNvPr name="TextBox 12" id="12"/>
          <p:cNvSpPr txBox="true"/>
          <p:nvPr/>
        </p:nvSpPr>
        <p:spPr>
          <a:xfrm rot="0">
            <a:off x="1934707" y="3140479"/>
            <a:ext cx="6941960" cy="5260975"/>
          </a:xfrm>
          <a:prstGeom prst="rect">
            <a:avLst/>
          </a:prstGeom>
        </p:spPr>
        <p:txBody>
          <a:bodyPr anchor="t" rtlCol="false" tIns="0" lIns="0" bIns="0" rIns="0">
            <a:spAutoFit/>
          </a:bodyPr>
          <a:lstStyle/>
          <a:p>
            <a:pPr algn="just">
              <a:lnSpc>
                <a:spcPts val="3499"/>
              </a:lnSpc>
            </a:pPr>
            <a:r>
              <a:rPr lang="en-US" sz="2499">
                <a:solidFill>
                  <a:srgbClr val="FFFFFF"/>
                </a:solidFill>
                <a:latin typeface="Poppins"/>
                <a:ea typeface="Poppins"/>
                <a:cs typeface="Poppins"/>
                <a:sym typeface="Poppins"/>
              </a:rPr>
              <a:t>  Pertanian padi di Desa Lise memiliki potensi yang kuat untuk dikembangkan melalui peningkatan kualitas produksi dan pengolahan hasil panen. Sentuhan teknologi dan pengemasan modern dapat membantu mempe</a:t>
            </a:r>
            <a:r>
              <a:rPr lang="en-US" sz="2499">
                <a:solidFill>
                  <a:srgbClr val="FFFFFF"/>
                </a:solidFill>
                <a:latin typeface="Poppins"/>
                <a:ea typeface="Poppins"/>
                <a:cs typeface="Poppins"/>
                <a:sym typeface="Poppins"/>
              </a:rPr>
              <a:t>rluas pemasaran sekaligus memberikan nilai tambah pada produk. Dengan langkah ini, masyarakat tidak hanya memperoleh manfaat ekonomi, tetapi juga kesempatan kerja baru yang mendukung perkembangan desa secara menyeluruh.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DAG5s5g4sbk</dc:identifier>
  <dcterms:modified xsi:type="dcterms:W3CDTF">2011-08-01T06:04:30Z</dcterms:modified>
  <cp:revision>1</cp:revision>
  <dc:title>Potensi Daerah Padi</dc:title>
</cp:coreProperties>
</file>